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80" r:id="rId3"/>
    <p:sldId id="257" r:id="rId4"/>
    <p:sldId id="258" r:id="rId5"/>
    <p:sldId id="259" r:id="rId6"/>
    <p:sldId id="27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49"/>
    <p:restoredTop sz="94632"/>
  </p:normalViewPr>
  <p:slideViewPr>
    <p:cSldViewPr snapToGrid="0" snapToObjects="1">
      <p:cViewPr varScale="1">
        <p:scale>
          <a:sx n="76" d="100"/>
          <a:sy n="76" d="100"/>
        </p:scale>
        <p:origin x="216" y="3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9/28/21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9/28/21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9/28/21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9/28/21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9/28/21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9/28/21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9/28/21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9/28/21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9/28/21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9/28/21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9/28/21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9/28/21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4AD7D-8AEE-004F-876E-6F6C9AE03F59}"/>
              </a:ext>
            </a:extLst>
          </p:cNvPr>
          <p:cNvSpPr>
            <a:spLocks noGrp="1"/>
          </p:cNvSpPr>
          <p:nvPr>
            <p:ph type="ctrTitle"/>
          </p:nvPr>
        </p:nvSpPr>
        <p:spPr/>
        <p:txBody>
          <a:bodyPr/>
          <a:lstStyle/>
          <a:p>
            <a:r>
              <a:rPr lang="en-US" dirty="0">
                <a:latin typeface="Comic Sans MS" panose="030F0902030302020204" pitchFamily="66" charset="0"/>
              </a:rPr>
              <a:t>Early Reading and </a:t>
            </a:r>
            <a:br>
              <a:rPr lang="en-US" dirty="0">
                <a:latin typeface="Comic Sans MS" panose="030F0902030302020204" pitchFamily="66" charset="0"/>
              </a:rPr>
            </a:br>
            <a:r>
              <a:rPr lang="en-US" dirty="0">
                <a:latin typeface="Comic Sans MS" panose="030F0902030302020204" pitchFamily="66" charset="0"/>
              </a:rPr>
              <a:t>Jolly </a:t>
            </a:r>
            <a:r>
              <a:rPr lang="en-US" dirty="0" err="1">
                <a:latin typeface="Comic Sans MS" panose="030F0902030302020204" pitchFamily="66" charset="0"/>
              </a:rPr>
              <a:t>PHonics</a:t>
            </a:r>
            <a:endParaRPr lang="en-US" dirty="0">
              <a:latin typeface="Comic Sans MS" panose="030F0902030302020204" pitchFamily="66" charset="0"/>
            </a:endParaRPr>
          </a:p>
        </p:txBody>
      </p:sp>
      <p:pic>
        <p:nvPicPr>
          <p:cNvPr id="4" name="Picture 3">
            <a:extLst>
              <a:ext uri="{FF2B5EF4-FFF2-40B4-BE49-F238E27FC236}">
                <a16:creationId xmlns:a16="http://schemas.microsoft.com/office/drawing/2014/main" id="{36939D66-3832-314D-A919-927DEE95F6D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26133" y="306599"/>
            <a:ext cx="1563370" cy="1437534"/>
          </a:xfrm>
          <a:prstGeom prst="rect">
            <a:avLst/>
          </a:prstGeom>
          <a:noFill/>
          <a:ln w="12700">
            <a:solidFill>
              <a:srgbClr val="1B10B0"/>
            </a:solidFill>
            <a:miter lim="800000"/>
            <a:headEnd/>
            <a:tailEnd/>
          </a:ln>
        </p:spPr>
      </p:pic>
      <p:pic>
        <p:nvPicPr>
          <p:cNvPr id="5" name="Picture 4">
            <a:extLst>
              <a:ext uri="{FF2B5EF4-FFF2-40B4-BE49-F238E27FC236}">
                <a16:creationId xmlns:a16="http://schemas.microsoft.com/office/drawing/2014/main" id="{7BEDFAF1-2F10-1045-AE74-342B8DDC6920}"/>
              </a:ext>
            </a:extLst>
          </p:cNvPr>
          <p:cNvPicPr>
            <a:picLocks noChangeAspect="1"/>
          </p:cNvPicPr>
          <p:nvPr/>
        </p:nvPicPr>
        <p:blipFill>
          <a:blip r:embed="rId3"/>
          <a:stretch>
            <a:fillRect/>
          </a:stretch>
        </p:blipFill>
        <p:spPr>
          <a:xfrm>
            <a:off x="476250" y="306598"/>
            <a:ext cx="2735950" cy="1437533"/>
          </a:xfrm>
          <a:prstGeom prst="rect">
            <a:avLst/>
          </a:prstGeom>
        </p:spPr>
      </p:pic>
    </p:spTree>
    <p:extLst>
      <p:ext uri="{BB962C8B-B14F-4D97-AF65-F5344CB8AC3E}">
        <p14:creationId xmlns:p14="http://schemas.microsoft.com/office/powerpoint/2010/main" val="19994289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B2609BE-E42A-3840-927E-EB27510C13D4}"/>
              </a:ext>
            </a:extLst>
          </p:cNvPr>
          <p:cNvSpPr/>
          <p:nvPr/>
        </p:nvSpPr>
        <p:spPr>
          <a:xfrm>
            <a:off x="3722384" y="201331"/>
            <a:ext cx="4672108" cy="769441"/>
          </a:xfrm>
          <a:prstGeom prst="rect">
            <a:avLst/>
          </a:prstGeom>
        </p:spPr>
        <p:txBody>
          <a:bodyPr wrap="square">
            <a:spAutoFit/>
          </a:bodyPr>
          <a:lstStyle/>
          <a:p>
            <a:r>
              <a:rPr lang="en-GB" sz="4400" b="1" u="sng" dirty="0">
                <a:solidFill>
                  <a:srgbClr val="000000"/>
                </a:solidFill>
                <a:latin typeface="Comic Sans MS" panose="030F0902030302020204" pitchFamily="66" charset="0"/>
              </a:rPr>
              <a:t>Reading books</a:t>
            </a:r>
            <a:endParaRPr lang="en-GB" sz="4400" dirty="0">
              <a:solidFill>
                <a:srgbClr val="000000"/>
              </a:solidFill>
              <a:latin typeface="Comic Sans MS" panose="030F0902030302020204" pitchFamily="66" charset="0"/>
            </a:endParaRPr>
          </a:p>
        </p:txBody>
      </p:sp>
      <p:sp>
        <p:nvSpPr>
          <p:cNvPr id="5" name="Rectangle 4">
            <a:extLst>
              <a:ext uri="{FF2B5EF4-FFF2-40B4-BE49-F238E27FC236}">
                <a16:creationId xmlns:a16="http://schemas.microsoft.com/office/drawing/2014/main" id="{6E5534FB-1C30-4748-A0B0-0E0A1A91C2EA}"/>
              </a:ext>
            </a:extLst>
          </p:cNvPr>
          <p:cNvSpPr/>
          <p:nvPr/>
        </p:nvSpPr>
        <p:spPr>
          <a:xfrm>
            <a:off x="134738" y="970772"/>
            <a:ext cx="11752462" cy="2862322"/>
          </a:xfrm>
          <a:prstGeom prst="rect">
            <a:avLst/>
          </a:prstGeom>
        </p:spPr>
        <p:txBody>
          <a:bodyPr wrap="square">
            <a:spAutoFit/>
          </a:bodyPr>
          <a:lstStyle/>
          <a:p>
            <a:pPr algn="just"/>
            <a:r>
              <a:rPr lang="en-GB" sz="3600" dirty="0">
                <a:solidFill>
                  <a:srgbClr val="000000"/>
                </a:solidFill>
                <a:latin typeface="Comic Sans MS" panose="030F0902030302020204" pitchFamily="66" charset="0"/>
              </a:rPr>
              <a:t>When we reach half-term we should have got to a point where we have covered a good amount of sounds. Therefore, when we return after half-term, we will start sending reading books home for you to share with the children.</a:t>
            </a:r>
          </a:p>
        </p:txBody>
      </p:sp>
      <p:pic>
        <p:nvPicPr>
          <p:cNvPr id="7" name="Picture 6">
            <a:extLst>
              <a:ext uri="{FF2B5EF4-FFF2-40B4-BE49-F238E27FC236}">
                <a16:creationId xmlns:a16="http://schemas.microsoft.com/office/drawing/2014/main" id="{4471956F-4F33-A845-A885-06AA6C7198B6}"/>
              </a:ext>
            </a:extLst>
          </p:cNvPr>
          <p:cNvPicPr>
            <a:picLocks noChangeAspect="1"/>
          </p:cNvPicPr>
          <p:nvPr/>
        </p:nvPicPr>
        <p:blipFill>
          <a:blip r:embed="rId2"/>
          <a:stretch>
            <a:fillRect/>
          </a:stretch>
        </p:blipFill>
        <p:spPr>
          <a:xfrm>
            <a:off x="5771127" y="3541185"/>
            <a:ext cx="2203641" cy="2870347"/>
          </a:xfrm>
          <a:prstGeom prst="rect">
            <a:avLst/>
          </a:prstGeom>
        </p:spPr>
      </p:pic>
    </p:spTree>
    <p:extLst>
      <p:ext uri="{BB962C8B-B14F-4D97-AF65-F5344CB8AC3E}">
        <p14:creationId xmlns:p14="http://schemas.microsoft.com/office/powerpoint/2010/main" val="337640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7048C7-90CB-074A-8BB5-4F4ABD3C5252}"/>
              </a:ext>
            </a:extLst>
          </p:cNvPr>
          <p:cNvSpPr/>
          <p:nvPr/>
        </p:nvSpPr>
        <p:spPr>
          <a:xfrm>
            <a:off x="1966669" y="111390"/>
            <a:ext cx="8786380" cy="769441"/>
          </a:xfrm>
          <a:prstGeom prst="rect">
            <a:avLst/>
          </a:prstGeom>
        </p:spPr>
        <p:txBody>
          <a:bodyPr wrap="none">
            <a:spAutoFit/>
          </a:bodyPr>
          <a:lstStyle/>
          <a:p>
            <a:r>
              <a:rPr lang="en-GB" sz="4400" b="1" u="sng" dirty="0">
                <a:solidFill>
                  <a:srgbClr val="000000"/>
                </a:solidFill>
                <a:latin typeface="Comic Sans MS" panose="030F0902030302020204" pitchFamily="66" charset="0"/>
              </a:rPr>
              <a:t>Importance of reading at home</a:t>
            </a:r>
            <a:endParaRPr lang="en-GB" sz="4400" dirty="0">
              <a:solidFill>
                <a:srgbClr val="000000"/>
              </a:solidFill>
              <a:latin typeface="Comic Sans MS" panose="030F0902030302020204" pitchFamily="66" charset="0"/>
            </a:endParaRPr>
          </a:p>
        </p:txBody>
      </p:sp>
      <p:sp>
        <p:nvSpPr>
          <p:cNvPr id="5" name="Rectangle 4">
            <a:extLst>
              <a:ext uri="{FF2B5EF4-FFF2-40B4-BE49-F238E27FC236}">
                <a16:creationId xmlns:a16="http://schemas.microsoft.com/office/drawing/2014/main" id="{F240E88E-D97E-1942-B4D2-5F6E34BA415A}"/>
              </a:ext>
            </a:extLst>
          </p:cNvPr>
          <p:cNvSpPr/>
          <p:nvPr/>
        </p:nvSpPr>
        <p:spPr>
          <a:xfrm>
            <a:off x="979357" y="880831"/>
            <a:ext cx="10488117" cy="3539430"/>
          </a:xfrm>
          <a:prstGeom prst="rect">
            <a:avLst/>
          </a:prstGeom>
        </p:spPr>
        <p:txBody>
          <a:bodyPr wrap="square">
            <a:spAutoFit/>
          </a:bodyPr>
          <a:lstStyle/>
          <a:p>
            <a:pPr algn="ctr"/>
            <a:r>
              <a:rPr lang="en-GB" sz="2800" dirty="0">
                <a:solidFill>
                  <a:srgbClr val="000000"/>
                </a:solidFill>
                <a:latin typeface="Comic Sans MS" panose="030F0902030302020204" pitchFamily="66" charset="0"/>
              </a:rPr>
              <a:t>Reading at home is so valuable as it provides opportunities for further progression in children's reading skills and abilities. It helps to consolidate learning carried out at school, as it allows them to put their learning to practice. Not only does it provide significant experiences to enhance learning in the home environment, it also provides chances for you, as parents and carers to watch and be involved in the development of your child's reading.</a:t>
            </a:r>
          </a:p>
        </p:txBody>
      </p:sp>
      <p:pic>
        <p:nvPicPr>
          <p:cNvPr id="7" name="Picture 6">
            <a:extLst>
              <a:ext uri="{FF2B5EF4-FFF2-40B4-BE49-F238E27FC236}">
                <a16:creationId xmlns:a16="http://schemas.microsoft.com/office/drawing/2014/main" id="{DA9AC4BC-0E68-D44A-87C5-EEB4CAFF504F}"/>
              </a:ext>
            </a:extLst>
          </p:cNvPr>
          <p:cNvPicPr>
            <a:picLocks noChangeAspect="1"/>
          </p:cNvPicPr>
          <p:nvPr/>
        </p:nvPicPr>
        <p:blipFill>
          <a:blip r:embed="rId2"/>
          <a:stretch>
            <a:fillRect/>
          </a:stretch>
        </p:blipFill>
        <p:spPr>
          <a:xfrm>
            <a:off x="4884347" y="4448814"/>
            <a:ext cx="2423306" cy="2297796"/>
          </a:xfrm>
          <a:prstGeom prst="rect">
            <a:avLst/>
          </a:prstGeom>
        </p:spPr>
      </p:pic>
    </p:spTree>
    <p:extLst>
      <p:ext uri="{BB962C8B-B14F-4D97-AF65-F5344CB8AC3E}">
        <p14:creationId xmlns:p14="http://schemas.microsoft.com/office/powerpoint/2010/main" val="2387143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63AAD8D-8E4B-F14E-945F-0A8E3CE4CD50}"/>
              </a:ext>
            </a:extLst>
          </p:cNvPr>
          <p:cNvSpPr/>
          <p:nvPr/>
        </p:nvSpPr>
        <p:spPr>
          <a:xfrm>
            <a:off x="248586" y="351233"/>
            <a:ext cx="10825399" cy="769441"/>
          </a:xfrm>
          <a:prstGeom prst="rect">
            <a:avLst/>
          </a:prstGeom>
        </p:spPr>
        <p:txBody>
          <a:bodyPr wrap="none">
            <a:spAutoFit/>
          </a:bodyPr>
          <a:lstStyle/>
          <a:p>
            <a:pPr algn="ctr"/>
            <a:r>
              <a:rPr lang="en-GB" sz="4400" dirty="0">
                <a:solidFill>
                  <a:srgbClr val="000000"/>
                </a:solidFill>
                <a:latin typeface="Comic Sans MS" panose="030F0902030302020204" pitchFamily="66" charset="0"/>
              </a:rPr>
              <a:t>Unsure about how to pronounce a sound?</a:t>
            </a:r>
          </a:p>
        </p:txBody>
      </p:sp>
      <p:sp>
        <p:nvSpPr>
          <p:cNvPr id="5" name="Rectangle 4">
            <a:extLst>
              <a:ext uri="{FF2B5EF4-FFF2-40B4-BE49-F238E27FC236}">
                <a16:creationId xmlns:a16="http://schemas.microsoft.com/office/drawing/2014/main" id="{E0B07D64-79FA-3E47-A583-64744AF7573E}"/>
              </a:ext>
            </a:extLst>
          </p:cNvPr>
          <p:cNvSpPr/>
          <p:nvPr/>
        </p:nvSpPr>
        <p:spPr>
          <a:xfrm>
            <a:off x="439711" y="1120674"/>
            <a:ext cx="10413167" cy="1754326"/>
          </a:xfrm>
          <a:prstGeom prst="rect">
            <a:avLst/>
          </a:prstGeom>
        </p:spPr>
        <p:txBody>
          <a:bodyPr wrap="square">
            <a:spAutoFit/>
          </a:bodyPr>
          <a:lstStyle/>
          <a:p>
            <a:pPr algn="ctr"/>
            <a:r>
              <a:rPr lang="en-GB" sz="3600" dirty="0">
                <a:solidFill>
                  <a:srgbClr val="000000"/>
                </a:solidFill>
                <a:latin typeface="Comic Sans MS" panose="030F0902030302020204" pitchFamily="66" charset="0"/>
              </a:rPr>
              <a:t>Worry not- on our school website we will have links to YouTube clips that cover all sounds we will be learning in Reception </a:t>
            </a:r>
            <a:r>
              <a:rPr lang="en-GB" sz="3600" dirty="0">
                <a:solidFill>
                  <a:srgbClr val="000000"/>
                </a:solidFill>
                <a:latin typeface="Comic Sans MS" panose="030F0902030302020204" pitchFamily="66" charset="0"/>
                <a:sym typeface="Wingdings" pitchFamily="2" charset="2"/>
              </a:rPr>
              <a:t></a:t>
            </a:r>
            <a:endParaRPr lang="en-GB" sz="3600" dirty="0">
              <a:solidFill>
                <a:srgbClr val="000000"/>
              </a:solidFill>
              <a:latin typeface="Comic Sans MS" panose="030F0902030302020204" pitchFamily="66" charset="0"/>
            </a:endParaRPr>
          </a:p>
        </p:txBody>
      </p:sp>
      <p:pic>
        <p:nvPicPr>
          <p:cNvPr id="6" name="Picture 5">
            <a:extLst>
              <a:ext uri="{FF2B5EF4-FFF2-40B4-BE49-F238E27FC236}">
                <a16:creationId xmlns:a16="http://schemas.microsoft.com/office/drawing/2014/main" id="{1E737A32-25F3-454E-9035-E98554600074}"/>
              </a:ext>
            </a:extLst>
          </p:cNvPr>
          <p:cNvPicPr>
            <a:picLocks noChangeAspect="1"/>
          </p:cNvPicPr>
          <p:nvPr/>
        </p:nvPicPr>
        <p:blipFill>
          <a:blip r:embed="rId2"/>
          <a:stretch>
            <a:fillRect/>
          </a:stretch>
        </p:blipFill>
        <p:spPr>
          <a:xfrm>
            <a:off x="3051748" y="3644441"/>
            <a:ext cx="5638800" cy="2095500"/>
          </a:xfrm>
          <a:prstGeom prst="rect">
            <a:avLst/>
          </a:prstGeom>
        </p:spPr>
      </p:pic>
    </p:spTree>
    <p:extLst>
      <p:ext uri="{BB962C8B-B14F-4D97-AF65-F5344CB8AC3E}">
        <p14:creationId xmlns:p14="http://schemas.microsoft.com/office/powerpoint/2010/main" val="3249890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198283-19F5-DA4F-976C-438A0D5D7DFE}"/>
              </a:ext>
            </a:extLst>
          </p:cNvPr>
          <p:cNvSpPr/>
          <p:nvPr/>
        </p:nvSpPr>
        <p:spPr>
          <a:xfrm>
            <a:off x="2047771" y="710997"/>
            <a:ext cx="8448147" cy="769441"/>
          </a:xfrm>
          <a:prstGeom prst="rect">
            <a:avLst/>
          </a:prstGeom>
        </p:spPr>
        <p:txBody>
          <a:bodyPr wrap="none">
            <a:spAutoFit/>
          </a:bodyPr>
          <a:lstStyle/>
          <a:p>
            <a:r>
              <a:rPr lang="en-GB" sz="4400" b="1" dirty="0">
                <a:solidFill>
                  <a:srgbClr val="000000"/>
                </a:solidFill>
                <a:latin typeface="Comic Sans MS" panose="030F0902030302020204" pitchFamily="66" charset="0"/>
              </a:rPr>
              <a:t>Time to practise some sounds!</a:t>
            </a:r>
          </a:p>
        </p:txBody>
      </p:sp>
      <p:pic>
        <p:nvPicPr>
          <p:cNvPr id="5" name="Picture 4">
            <a:extLst>
              <a:ext uri="{FF2B5EF4-FFF2-40B4-BE49-F238E27FC236}">
                <a16:creationId xmlns:a16="http://schemas.microsoft.com/office/drawing/2014/main" id="{BF53EADD-CF5B-D048-ABE7-924FFA75F635}"/>
              </a:ext>
            </a:extLst>
          </p:cNvPr>
          <p:cNvPicPr>
            <a:picLocks noChangeAspect="1"/>
          </p:cNvPicPr>
          <p:nvPr/>
        </p:nvPicPr>
        <p:blipFill>
          <a:blip r:embed="rId2"/>
          <a:stretch>
            <a:fillRect/>
          </a:stretch>
        </p:blipFill>
        <p:spPr>
          <a:xfrm>
            <a:off x="3280994" y="1650896"/>
            <a:ext cx="5981700" cy="4635500"/>
          </a:xfrm>
          <a:prstGeom prst="rect">
            <a:avLst/>
          </a:prstGeom>
        </p:spPr>
      </p:pic>
    </p:spTree>
    <p:extLst>
      <p:ext uri="{BB962C8B-B14F-4D97-AF65-F5344CB8AC3E}">
        <p14:creationId xmlns:p14="http://schemas.microsoft.com/office/powerpoint/2010/main" val="1169593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26EBAE-09D2-754B-BB68-910CC9188BC8}"/>
              </a:ext>
            </a:extLst>
          </p:cNvPr>
          <p:cNvSpPr>
            <a:spLocks noGrp="1"/>
          </p:cNvSpPr>
          <p:nvPr>
            <p:ph idx="1"/>
          </p:nvPr>
        </p:nvSpPr>
        <p:spPr>
          <a:xfrm>
            <a:off x="3085575" y="6078287"/>
            <a:ext cx="7729728" cy="599831"/>
          </a:xfrm>
        </p:spPr>
        <p:txBody>
          <a:bodyPr/>
          <a:lstStyle/>
          <a:p>
            <a:r>
              <a:rPr lang="en-GB" dirty="0"/>
              <a:t>https://</a:t>
            </a:r>
            <a:r>
              <a:rPr lang="en-GB" dirty="0" err="1"/>
              <a:t>www.youtube.com</a:t>
            </a:r>
            <a:r>
              <a:rPr lang="en-GB" dirty="0"/>
              <a:t>/</a:t>
            </a:r>
            <a:r>
              <a:rPr lang="en-GB" dirty="0" err="1"/>
              <a:t>watch?v</a:t>
            </a:r>
            <a:r>
              <a:rPr lang="en-GB" dirty="0"/>
              <a:t>=APts0BQi0LA</a:t>
            </a:r>
          </a:p>
          <a:p>
            <a:endParaRPr lang="en-US" dirty="0"/>
          </a:p>
        </p:txBody>
      </p:sp>
      <p:pic>
        <p:nvPicPr>
          <p:cNvPr id="4" name="Picture 3">
            <a:extLst>
              <a:ext uri="{FF2B5EF4-FFF2-40B4-BE49-F238E27FC236}">
                <a16:creationId xmlns:a16="http://schemas.microsoft.com/office/drawing/2014/main" id="{DF19771E-7A24-754A-A00D-19D67A6F5432}"/>
              </a:ext>
            </a:extLst>
          </p:cNvPr>
          <p:cNvPicPr>
            <a:picLocks noChangeAspect="1"/>
          </p:cNvPicPr>
          <p:nvPr/>
        </p:nvPicPr>
        <p:blipFill rotWithShape="1">
          <a:blip r:embed="rId2"/>
          <a:srcRect t="5634"/>
          <a:stretch/>
        </p:blipFill>
        <p:spPr>
          <a:xfrm>
            <a:off x="949383" y="494675"/>
            <a:ext cx="9753594" cy="5272360"/>
          </a:xfrm>
          <a:prstGeom prst="rect">
            <a:avLst/>
          </a:prstGeom>
        </p:spPr>
      </p:pic>
    </p:spTree>
    <p:extLst>
      <p:ext uri="{BB962C8B-B14F-4D97-AF65-F5344CB8AC3E}">
        <p14:creationId xmlns:p14="http://schemas.microsoft.com/office/powerpoint/2010/main" val="176189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654E02-EFEE-0240-BD1C-62E948259071}"/>
              </a:ext>
            </a:extLst>
          </p:cNvPr>
          <p:cNvSpPr/>
          <p:nvPr/>
        </p:nvSpPr>
        <p:spPr>
          <a:xfrm>
            <a:off x="4038238" y="6227377"/>
            <a:ext cx="4775090" cy="369332"/>
          </a:xfrm>
          <a:prstGeom prst="rect">
            <a:avLst/>
          </a:prstGeom>
        </p:spPr>
        <p:txBody>
          <a:bodyPr wrap="none">
            <a:spAutoFit/>
          </a:bodyPr>
          <a:lstStyle/>
          <a:p>
            <a:r>
              <a:rPr lang="en-GB" dirty="0">
                <a:solidFill>
                  <a:srgbClr val="000000"/>
                </a:solidFill>
                <a:latin typeface="Times New Roman" panose="02020603050405020304" pitchFamily="18" charset="0"/>
              </a:rPr>
              <a:t>https://</a:t>
            </a:r>
            <a:r>
              <a:rPr lang="en-GB" dirty="0" err="1">
                <a:solidFill>
                  <a:srgbClr val="000000"/>
                </a:solidFill>
                <a:latin typeface="Times New Roman" panose="02020603050405020304" pitchFamily="18" charset="0"/>
              </a:rPr>
              <a:t>www.youtube.com</a:t>
            </a:r>
            <a:r>
              <a:rPr lang="en-GB" dirty="0">
                <a:solidFill>
                  <a:srgbClr val="000000"/>
                </a:solidFill>
                <a:latin typeface="Times New Roman" panose="02020603050405020304" pitchFamily="18" charset="0"/>
              </a:rPr>
              <a:t>/</a:t>
            </a:r>
            <a:r>
              <a:rPr lang="en-GB" dirty="0" err="1">
                <a:solidFill>
                  <a:srgbClr val="000000"/>
                </a:solidFill>
                <a:latin typeface="Times New Roman" panose="02020603050405020304" pitchFamily="18" charset="0"/>
              </a:rPr>
              <a:t>watch?v</a:t>
            </a:r>
            <a:r>
              <a:rPr lang="en-GB" dirty="0">
                <a:solidFill>
                  <a:srgbClr val="000000"/>
                </a:solidFill>
                <a:latin typeface="Times New Roman" panose="02020603050405020304" pitchFamily="18" charset="0"/>
              </a:rPr>
              <a:t>=2Xy2e78qxN</a:t>
            </a:r>
          </a:p>
        </p:txBody>
      </p:sp>
      <p:pic>
        <p:nvPicPr>
          <p:cNvPr id="5" name="Picture 4">
            <a:extLst>
              <a:ext uri="{FF2B5EF4-FFF2-40B4-BE49-F238E27FC236}">
                <a16:creationId xmlns:a16="http://schemas.microsoft.com/office/drawing/2014/main" id="{7F636D98-2E2D-6247-994E-4E3BA32C384B}"/>
              </a:ext>
            </a:extLst>
          </p:cNvPr>
          <p:cNvPicPr>
            <a:picLocks noChangeAspect="1"/>
          </p:cNvPicPr>
          <p:nvPr/>
        </p:nvPicPr>
        <p:blipFill>
          <a:blip r:embed="rId2"/>
          <a:stretch>
            <a:fillRect/>
          </a:stretch>
        </p:blipFill>
        <p:spPr>
          <a:xfrm>
            <a:off x="737460" y="261291"/>
            <a:ext cx="10717080" cy="5576835"/>
          </a:xfrm>
          <a:prstGeom prst="rect">
            <a:avLst/>
          </a:prstGeom>
        </p:spPr>
      </p:pic>
    </p:spTree>
    <p:extLst>
      <p:ext uri="{BB962C8B-B14F-4D97-AF65-F5344CB8AC3E}">
        <p14:creationId xmlns:p14="http://schemas.microsoft.com/office/powerpoint/2010/main" val="370652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78A3300-5CD1-FA46-83E4-A95E903AA31B}"/>
              </a:ext>
            </a:extLst>
          </p:cNvPr>
          <p:cNvSpPr/>
          <p:nvPr/>
        </p:nvSpPr>
        <p:spPr>
          <a:xfrm>
            <a:off x="3873347" y="6182406"/>
            <a:ext cx="4775090" cy="369332"/>
          </a:xfrm>
          <a:prstGeom prst="rect">
            <a:avLst/>
          </a:prstGeom>
        </p:spPr>
        <p:txBody>
          <a:bodyPr wrap="none">
            <a:spAutoFit/>
          </a:bodyPr>
          <a:lstStyle/>
          <a:p>
            <a:r>
              <a:rPr lang="en-GB" dirty="0">
                <a:solidFill>
                  <a:srgbClr val="000000"/>
                </a:solidFill>
                <a:latin typeface="Times New Roman" panose="02020603050405020304" pitchFamily="18" charset="0"/>
              </a:rPr>
              <a:t>https://</a:t>
            </a:r>
            <a:r>
              <a:rPr lang="en-GB" dirty="0" err="1">
                <a:solidFill>
                  <a:srgbClr val="000000"/>
                </a:solidFill>
                <a:latin typeface="Times New Roman" panose="02020603050405020304" pitchFamily="18" charset="0"/>
              </a:rPr>
              <a:t>www.youtube.com</a:t>
            </a:r>
            <a:r>
              <a:rPr lang="en-GB" dirty="0">
                <a:solidFill>
                  <a:srgbClr val="000000"/>
                </a:solidFill>
                <a:latin typeface="Times New Roman" panose="02020603050405020304" pitchFamily="18" charset="0"/>
              </a:rPr>
              <a:t>/</a:t>
            </a:r>
            <a:r>
              <a:rPr lang="en-GB" dirty="0" err="1">
                <a:solidFill>
                  <a:srgbClr val="000000"/>
                </a:solidFill>
                <a:latin typeface="Times New Roman" panose="02020603050405020304" pitchFamily="18" charset="0"/>
              </a:rPr>
              <a:t>watch?v</a:t>
            </a:r>
            <a:r>
              <a:rPr lang="en-GB" dirty="0">
                <a:solidFill>
                  <a:srgbClr val="000000"/>
                </a:solidFill>
                <a:latin typeface="Times New Roman" panose="02020603050405020304" pitchFamily="18" charset="0"/>
              </a:rPr>
              <a:t>=t6Pn2zVz3eo</a:t>
            </a:r>
          </a:p>
        </p:txBody>
      </p:sp>
      <p:pic>
        <p:nvPicPr>
          <p:cNvPr id="5" name="Picture 4">
            <a:extLst>
              <a:ext uri="{FF2B5EF4-FFF2-40B4-BE49-F238E27FC236}">
                <a16:creationId xmlns:a16="http://schemas.microsoft.com/office/drawing/2014/main" id="{26E64A04-92AE-EA48-8D87-E4AADB04B61C}"/>
              </a:ext>
            </a:extLst>
          </p:cNvPr>
          <p:cNvPicPr>
            <a:picLocks noChangeAspect="1"/>
          </p:cNvPicPr>
          <p:nvPr/>
        </p:nvPicPr>
        <p:blipFill>
          <a:blip r:embed="rId2"/>
          <a:stretch>
            <a:fillRect/>
          </a:stretch>
        </p:blipFill>
        <p:spPr>
          <a:xfrm>
            <a:off x="397161" y="306262"/>
            <a:ext cx="11147631" cy="5452117"/>
          </a:xfrm>
          <a:prstGeom prst="rect">
            <a:avLst/>
          </a:prstGeom>
        </p:spPr>
      </p:pic>
    </p:spTree>
    <p:extLst>
      <p:ext uri="{BB962C8B-B14F-4D97-AF65-F5344CB8AC3E}">
        <p14:creationId xmlns:p14="http://schemas.microsoft.com/office/powerpoint/2010/main" val="16244012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C3E8BAE-CFD3-A149-8678-743363B6B410}"/>
              </a:ext>
            </a:extLst>
          </p:cNvPr>
          <p:cNvSpPr/>
          <p:nvPr/>
        </p:nvSpPr>
        <p:spPr>
          <a:xfrm>
            <a:off x="3773161" y="6017514"/>
            <a:ext cx="5036059" cy="369332"/>
          </a:xfrm>
          <a:prstGeom prst="rect">
            <a:avLst/>
          </a:prstGeom>
        </p:spPr>
        <p:txBody>
          <a:bodyPr wrap="none">
            <a:spAutoFit/>
          </a:bodyPr>
          <a:lstStyle/>
          <a:p>
            <a:r>
              <a:rPr lang="en-GB" dirty="0">
                <a:solidFill>
                  <a:srgbClr val="000000"/>
                </a:solidFill>
                <a:latin typeface="Times New Roman" panose="02020603050405020304" pitchFamily="18" charset="0"/>
              </a:rPr>
              <a:t>https://</a:t>
            </a:r>
            <a:r>
              <a:rPr lang="en-GB" dirty="0" err="1">
                <a:solidFill>
                  <a:srgbClr val="000000"/>
                </a:solidFill>
                <a:latin typeface="Times New Roman" panose="02020603050405020304" pitchFamily="18" charset="0"/>
              </a:rPr>
              <a:t>www.youtube.com</a:t>
            </a:r>
            <a:r>
              <a:rPr lang="en-GB" dirty="0">
                <a:solidFill>
                  <a:srgbClr val="000000"/>
                </a:solidFill>
                <a:latin typeface="Times New Roman" panose="02020603050405020304" pitchFamily="18" charset="0"/>
              </a:rPr>
              <a:t>/</a:t>
            </a:r>
            <a:r>
              <a:rPr lang="en-GB" dirty="0" err="1">
                <a:solidFill>
                  <a:srgbClr val="000000"/>
                </a:solidFill>
                <a:latin typeface="Times New Roman" panose="02020603050405020304" pitchFamily="18" charset="0"/>
              </a:rPr>
              <a:t>watch?v</a:t>
            </a:r>
            <a:r>
              <a:rPr lang="en-GB" dirty="0">
                <a:solidFill>
                  <a:srgbClr val="000000"/>
                </a:solidFill>
                <a:latin typeface="Times New Roman" panose="02020603050405020304" pitchFamily="18" charset="0"/>
              </a:rPr>
              <a:t>=QL7w-PAQUb8</a:t>
            </a:r>
          </a:p>
        </p:txBody>
      </p:sp>
      <p:pic>
        <p:nvPicPr>
          <p:cNvPr id="5" name="Picture 4">
            <a:extLst>
              <a:ext uri="{FF2B5EF4-FFF2-40B4-BE49-F238E27FC236}">
                <a16:creationId xmlns:a16="http://schemas.microsoft.com/office/drawing/2014/main" id="{CE48C1C1-8157-1446-AC98-CDB82C1D0835}"/>
              </a:ext>
            </a:extLst>
          </p:cNvPr>
          <p:cNvPicPr>
            <a:picLocks noChangeAspect="1"/>
          </p:cNvPicPr>
          <p:nvPr/>
        </p:nvPicPr>
        <p:blipFill>
          <a:blip r:embed="rId2"/>
          <a:stretch>
            <a:fillRect/>
          </a:stretch>
        </p:blipFill>
        <p:spPr>
          <a:xfrm>
            <a:off x="569624" y="344774"/>
            <a:ext cx="11111199" cy="5386761"/>
          </a:xfrm>
          <a:prstGeom prst="rect">
            <a:avLst/>
          </a:prstGeom>
        </p:spPr>
      </p:pic>
    </p:spTree>
    <p:extLst>
      <p:ext uri="{BB962C8B-B14F-4D97-AF65-F5344CB8AC3E}">
        <p14:creationId xmlns:p14="http://schemas.microsoft.com/office/powerpoint/2010/main" val="3347339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3098CFD-B935-7B45-8F83-5A809202D263}"/>
              </a:ext>
            </a:extLst>
          </p:cNvPr>
          <p:cNvSpPr/>
          <p:nvPr/>
        </p:nvSpPr>
        <p:spPr>
          <a:xfrm>
            <a:off x="3462460" y="6002524"/>
            <a:ext cx="5057218" cy="369332"/>
          </a:xfrm>
          <a:prstGeom prst="rect">
            <a:avLst/>
          </a:prstGeom>
        </p:spPr>
        <p:txBody>
          <a:bodyPr wrap="none">
            <a:spAutoFit/>
          </a:bodyPr>
          <a:lstStyle/>
          <a:p>
            <a:r>
              <a:rPr lang="en-GB" dirty="0">
                <a:solidFill>
                  <a:srgbClr val="000000"/>
                </a:solidFill>
                <a:latin typeface="Times New Roman" panose="02020603050405020304" pitchFamily="18" charset="0"/>
              </a:rPr>
              <a:t>https://</a:t>
            </a:r>
            <a:r>
              <a:rPr lang="en-GB" dirty="0" err="1">
                <a:solidFill>
                  <a:srgbClr val="000000"/>
                </a:solidFill>
                <a:latin typeface="Times New Roman" panose="02020603050405020304" pitchFamily="18" charset="0"/>
              </a:rPr>
              <a:t>www.youtube.com</a:t>
            </a:r>
            <a:r>
              <a:rPr lang="en-GB" dirty="0">
                <a:solidFill>
                  <a:srgbClr val="000000"/>
                </a:solidFill>
                <a:latin typeface="Times New Roman" panose="02020603050405020304" pitchFamily="18" charset="0"/>
              </a:rPr>
              <a:t>/</a:t>
            </a:r>
            <a:r>
              <a:rPr lang="en-GB" dirty="0" err="1">
                <a:solidFill>
                  <a:srgbClr val="000000"/>
                </a:solidFill>
                <a:latin typeface="Times New Roman" panose="02020603050405020304" pitchFamily="18" charset="0"/>
              </a:rPr>
              <a:t>watch?v</a:t>
            </a:r>
            <a:r>
              <a:rPr lang="en-GB" dirty="0">
                <a:solidFill>
                  <a:srgbClr val="000000"/>
                </a:solidFill>
                <a:latin typeface="Times New Roman" panose="02020603050405020304" pitchFamily="18" charset="0"/>
              </a:rPr>
              <a:t>=CDo6o9Wmn60</a:t>
            </a:r>
          </a:p>
        </p:txBody>
      </p:sp>
      <p:pic>
        <p:nvPicPr>
          <p:cNvPr id="5" name="Picture 4">
            <a:extLst>
              <a:ext uri="{FF2B5EF4-FFF2-40B4-BE49-F238E27FC236}">
                <a16:creationId xmlns:a16="http://schemas.microsoft.com/office/drawing/2014/main" id="{ED07D4C1-52E3-704F-9C5A-5DB6A34A62CA}"/>
              </a:ext>
            </a:extLst>
          </p:cNvPr>
          <p:cNvPicPr>
            <a:picLocks noChangeAspect="1"/>
          </p:cNvPicPr>
          <p:nvPr/>
        </p:nvPicPr>
        <p:blipFill>
          <a:blip r:embed="rId2"/>
          <a:stretch>
            <a:fillRect/>
          </a:stretch>
        </p:blipFill>
        <p:spPr>
          <a:xfrm>
            <a:off x="600061" y="198309"/>
            <a:ext cx="11140710" cy="5602883"/>
          </a:xfrm>
          <a:prstGeom prst="rect">
            <a:avLst/>
          </a:prstGeom>
        </p:spPr>
      </p:pic>
    </p:spTree>
    <p:extLst>
      <p:ext uri="{BB962C8B-B14F-4D97-AF65-F5344CB8AC3E}">
        <p14:creationId xmlns:p14="http://schemas.microsoft.com/office/powerpoint/2010/main" val="4244604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E516D7D-C12D-1344-9008-045727CC8984}"/>
              </a:ext>
            </a:extLst>
          </p:cNvPr>
          <p:cNvSpPr/>
          <p:nvPr/>
        </p:nvSpPr>
        <p:spPr>
          <a:xfrm>
            <a:off x="3908496" y="6002524"/>
            <a:ext cx="4954626" cy="369332"/>
          </a:xfrm>
          <a:prstGeom prst="rect">
            <a:avLst/>
          </a:prstGeom>
        </p:spPr>
        <p:txBody>
          <a:bodyPr wrap="none">
            <a:spAutoFit/>
          </a:bodyPr>
          <a:lstStyle/>
          <a:p>
            <a:r>
              <a:rPr lang="en-GB" dirty="0">
                <a:solidFill>
                  <a:srgbClr val="000000"/>
                </a:solidFill>
                <a:latin typeface="Times New Roman" panose="02020603050405020304" pitchFamily="18" charset="0"/>
              </a:rPr>
              <a:t>https://</a:t>
            </a:r>
            <a:r>
              <a:rPr lang="en-GB" dirty="0" err="1">
                <a:solidFill>
                  <a:srgbClr val="000000"/>
                </a:solidFill>
                <a:latin typeface="Times New Roman" panose="02020603050405020304" pitchFamily="18" charset="0"/>
              </a:rPr>
              <a:t>www.youtube.com</a:t>
            </a:r>
            <a:r>
              <a:rPr lang="en-GB" dirty="0">
                <a:solidFill>
                  <a:srgbClr val="000000"/>
                </a:solidFill>
                <a:latin typeface="Times New Roman" panose="02020603050405020304" pitchFamily="18" charset="0"/>
              </a:rPr>
              <a:t>/</a:t>
            </a:r>
            <a:r>
              <a:rPr lang="en-GB" dirty="0" err="1">
                <a:solidFill>
                  <a:srgbClr val="000000"/>
                </a:solidFill>
                <a:latin typeface="Times New Roman" panose="02020603050405020304" pitchFamily="18" charset="0"/>
              </a:rPr>
              <a:t>watch?v</a:t>
            </a:r>
            <a:r>
              <a:rPr lang="en-GB" dirty="0">
                <a:solidFill>
                  <a:srgbClr val="000000"/>
                </a:solidFill>
                <a:latin typeface="Times New Roman" panose="02020603050405020304" pitchFamily="18" charset="0"/>
              </a:rPr>
              <a:t>=oIKP8OQczoU</a:t>
            </a:r>
          </a:p>
        </p:txBody>
      </p:sp>
      <p:pic>
        <p:nvPicPr>
          <p:cNvPr id="5" name="Picture 4">
            <a:extLst>
              <a:ext uri="{FF2B5EF4-FFF2-40B4-BE49-F238E27FC236}">
                <a16:creationId xmlns:a16="http://schemas.microsoft.com/office/drawing/2014/main" id="{2800A550-E425-914C-962C-EF79B0C3BFE1}"/>
              </a:ext>
            </a:extLst>
          </p:cNvPr>
          <p:cNvPicPr>
            <a:picLocks noChangeAspect="1"/>
          </p:cNvPicPr>
          <p:nvPr/>
        </p:nvPicPr>
        <p:blipFill>
          <a:blip r:embed="rId2"/>
          <a:stretch>
            <a:fillRect/>
          </a:stretch>
        </p:blipFill>
        <p:spPr>
          <a:xfrm>
            <a:off x="615544" y="255697"/>
            <a:ext cx="11241676" cy="5575476"/>
          </a:xfrm>
          <a:prstGeom prst="rect">
            <a:avLst/>
          </a:prstGeom>
        </p:spPr>
      </p:pic>
    </p:spTree>
    <p:extLst>
      <p:ext uri="{BB962C8B-B14F-4D97-AF65-F5344CB8AC3E}">
        <p14:creationId xmlns:p14="http://schemas.microsoft.com/office/powerpoint/2010/main" val="3098678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E41B710-7F75-7941-B177-87B87EE2C2B3}"/>
              </a:ext>
            </a:extLst>
          </p:cNvPr>
          <p:cNvSpPr txBox="1"/>
          <p:nvPr/>
        </p:nvSpPr>
        <p:spPr>
          <a:xfrm>
            <a:off x="220134" y="338667"/>
            <a:ext cx="11463867" cy="4031873"/>
          </a:xfrm>
          <a:prstGeom prst="rect">
            <a:avLst/>
          </a:prstGeom>
          <a:noFill/>
        </p:spPr>
        <p:txBody>
          <a:bodyPr wrap="square" rtlCol="0">
            <a:spAutoFit/>
          </a:bodyPr>
          <a:lstStyle/>
          <a:p>
            <a:r>
              <a:rPr lang="en-US" sz="3200" dirty="0">
                <a:latin typeface="Comic Sans MS" panose="030F0902030302020204" pitchFamily="66" charset="0"/>
              </a:rPr>
              <a:t>At Churchfields Primary School we know the importance of reading. Teaching children to know the letter sounds is crucial in their early reading progression.</a:t>
            </a:r>
          </a:p>
          <a:p>
            <a:endParaRPr lang="en-US" sz="3200" dirty="0">
              <a:latin typeface="Comic Sans MS" panose="030F0902030302020204" pitchFamily="66" charset="0"/>
            </a:endParaRPr>
          </a:p>
          <a:p>
            <a:r>
              <a:rPr lang="en-US" sz="3200" dirty="0">
                <a:latin typeface="Comic Sans MS" panose="030F0902030302020204" pitchFamily="66" charset="0"/>
              </a:rPr>
              <a:t>This </a:t>
            </a:r>
            <a:r>
              <a:rPr lang="en-US" sz="3200" dirty="0" err="1">
                <a:latin typeface="Comic Sans MS" panose="030F0902030302020204" pitchFamily="66" charset="0"/>
              </a:rPr>
              <a:t>powerpoint</a:t>
            </a:r>
            <a:r>
              <a:rPr lang="en-US" sz="3200" dirty="0">
                <a:latin typeface="Comic Sans MS" panose="030F0902030302020204" pitchFamily="66" charset="0"/>
              </a:rPr>
              <a:t> accompanies the video of how we use Jolly Phonics to teach these early reading skills. We hope you find it interesting and useful. Please contact your child’s teacher if you have any further questions.</a:t>
            </a:r>
          </a:p>
        </p:txBody>
      </p:sp>
      <p:pic>
        <p:nvPicPr>
          <p:cNvPr id="5" name="Picture 4">
            <a:extLst>
              <a:ext uri="{FF2B5EF4-FFF2-40B4-BE49-F238E27FC236}">
                <a16:creationId xmlns:a16="http://schemas.microsoft.com/office/drawing/2014/main" id="{4B6D1DFE-5297-8246-ACAB-7FED2F380447}"/>
              </a:ext>
            </a:extLst>
          </p:cNvPr>
          <p:cNvPicPr>
            <a:picLocks noChangeAspect="1"/>
          </p:cNvPicPr>
          <p:nvPr/>
        </p:nvPicPr>
        <p:blipFill>
          <a:blip r:embed="rId2"/>
          <a:stretch>
            <a:fillRect/>
          </a:stretch>
        </p:blipFill>
        <p:spPr>
          <a:xfrm>
            <a:off x="4074583" y="4616450"/>
            <a:ext cx="3621616" cy="1902883"/>
          </a:xfrm>
          <a:prstGeom prst="rect">
            <a:avLst/>
          </a:prstGeom>
        </p:spPr>
      </p:pic>
    </p:spTree>
    <p:extLst>
      <p:ext uri="{BB962C8B-B14F-4D97-AF65-F5344CB8AC3E}">
        <p14:creationId xmlns:p14="http://schemas.microsoft.com/office/powerpoint/2010/main" val="17699811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167C937-0156-1A40-8C30-3D4847B3BF0A}"/>
              </a:ext>
            </a:extLst>
          </p:cNvPr>
          <p:cNvPicPr>
            <a:picLocks noChangeAspect="1"/>
          </p:cNvPicPr>
          <p:nvPr/>
        </p:nvPicPr>
        <p:blipFill>
          <a:blip r:embed="rId2"/>
          <a:stretch>
            <a:fillRect/>
          </a:stretch>
        </p:blipFill>
        <p:spPr>
          <a:xfrm>
            <a:off x="1590831" y="580712"/>
            <a:ext cx="8157226" cy="5696575"/>
          </a:xfrm>
          <a:prstGeom prst="rect">
            <a:avLst/>
          </a:prstGeom>
        </p:spPr>
      </p:pic>
    </p:spTree>
    <p:extLst>
      <p:ext uri="{BB962C8B-B14F-4D97-AF65-F5344CB8AC3E}">
        <p14:creationId xmlns:p14="http://schemas.microsoft.com/office/powerpoint/2010/main" val="3318943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C95053-3EAC-8248-8FFC-2DAB72B46BD7}"/>
              </a:ext>
            </a:extLst>
          </p:cNvPr>
          <p:cNvSpPr/>
          <p:nvPr/>
        </p:nvSpPr>
        <p:spPr>
          <a:xfrm>
            <a:off x="717348" y="291271"/>
            <a:ext cx="9820737" cy="769441"/>
          </a:xfrm>
          <a:prstGeom prst="rect">
            <a:avLst/>
          </a:prstGeom>
        </p:spPr>
        <p:txBody>
          <a:bodyPr wrap="square">
            <a:spAutoFit/>
          </a:bodyPr>
          <a:lstStyle/>
          <a:p>
            <a:r>
              <a:rPr lang="en-GB" sz="4400" dirty="0">
                <a:solidFill>
                  <a:srgbClr val="000000"/>
                </a:solidFill>
                <a:latin typeface="Comic Sans MS" panose="030F0902030302020204" pitchFamily="66" charset="0"/>
              </a:rPr>
              <a:t>Make the action and the sound...</a:t>
            </a:r>
          </a:p>
        </p:txBody>
      </p:sp>
      <p:sp>
        <p:nvSpPr>
          <p:cNvPr id="5" name="Rectangle 4">
            <a:extLst>
              <a:ext uri="{FF2B5EF4-FFF2-40B4-BE49-F238E27FC236}">
                <a16:creationId xmlns:a16="http://schemas.microsoft.com/office/drawing/2014/main" id="{25D066EA-DC61-ED41-8571-DB80900E25A0}"/>
              </a:ext>
            </a:extLst>
          </p:cNvPr>
          <p:cNvSpPr/>
          <p:nvPr/>
        </p:nvSpPr>
        <p:spPr>
          <a:xfrm>
            <a:off x="1225661" y="1220662"/>
            <a:ext cx="933269" cy="1938992"/>
          </a:xfrm>
          <a:prstGeom prst="rect">
            <a:avLst/>
          </a:prstGeom>
        </p:spPr>
        <p:txBody>
          <a:bodyPr wrap="none">
            <a:spAutoFit/>
          </a:bodyPr>
          <a:lstStyle/>
          <a:p>
            <a:r>
              <a:rPr lang="en-GB" sz="12000" dirty="0">
                <a:solidFill>
                  <a:srgbClr val="FF2600"/>
                </a:solidFill>
                <a:latin typeface="Comic Sans MS" panose="030F0902030302020204" pitchFamily="66" charset="0"/>
              </a:rPr>
              <a:t>s</a:t>
            </a:r>
            <a:endParaRPr lang="en-GB" sz="12000" dirty="0">
              <a:solidFill>
                <a:srgbClr val="FF2600"/>
              </a:solidFill>
              <a:effectLst/>
              <a:latin typeface="Comic Sans MS" panose="030F0902030302020204" pitchFamily="66" charset="0"/>
            </a:endParaRPr>
          </a:p>
        </p:txBody>
      </p:sp>
      <p:sp>
        <p:nvSpPr>
          <p:cNvPr id="6" name="Rectangle 5">
            <a:extLst>
              <a:ext uri="{FF2B5EF4-FFF2-40B4-BE49-F238E27FC236}">
                <a16:creationId xmlns:a16="http://schemas.microsoft.com/office/drawing/2014/main" id="{4E0D87D3-6245-4648-9E22-8BECC0C1A553}"/>
              </a:ext>
            </a:extLst>
          </p:cNvPr>
          <p:cNvSpPr/>
          <p:nvPr/>
        </p:nvSpPr>
        <p:spPr>
          <a:xfrm>
            <a:off x="5281353" y="1405328"/>
            <a:ext cx="971741" cy="1938992"/>
          </a:xfrm>
          <a:prstGeom prst="rect">
            <a:avLst/>
          </a:prstGeom>
        </p:spPr>
        <p:txBody>
          <a:bodyPr wrap="none">
            <a:spAutoFit/>
          </a:bodyPr>
          <a:lstStyle/>
          <a:p>
            <a:r>
              <a:rPr lang="en-GB" sz="12000" dirty="0">
                <a:solidFill>
                  <a:srgbClr val="FF2600"/>
                </a:solidFill>
                <a:latin typeface="Comic Sans MS" panose="030F0902030302020204" pitchFamily="66" charset="0"/>
              </a:rPr>
              <a:t>a</a:t>
            </a:r>
          </a:p>
        </p:txBody>
      </p:sp>
      <p:sp>
        <p:nvSpPr>
          <p:cNvPr id="8" name="Rectangle 7">
            <a:extLst>
              <a:ext uri="{FF2B5EF4-FFF2-40B4-BE49-F238E27FC236}">
                <a16:creationId xmlns:a16="http://schemas.microsoft.com/office/drawing/2014/main" id="{9A312D5D-418F-DD48-A065-235EC57BF89E}"/>
              </a:ext>
            </a:extLst>
          </p:cNvPr>
          <p:cNvSpPr/>
          <p:nvPr/>
        </p:nvSpPr>
        <p:spPr>
          <a:xfrm>
            <a:off x="9440655" y="3599233"/>
            <a:ext cx="909223" cy="1938992"/>
          </a:xfrm>
          <a:prstGeom prst="rect">
            <a:avLst/>
          </a:prstGeom>
        </p:spPr>
        <p:txBody>
          <a:bodyPr wrap="none">
            <a:spAutoFit/>
          </a:bodyPr>
          <a:lstStyle/>
          <a:p>
            <a:r>
              <a:rPr lang="en-GB" sz="12000" dirty="0">
                <a:solidFill>
                  <a:srgbClr val="FF2600"/>
                </a:solidFill>
                <a:latin typeface="Comic Sans MS" panose="030F0902030302020204" pitchFamily="66" charset="0"/>
              </a:rPr>
              <a:t>t</a:t>
            </a:r>
          </a:p>
        </p:txBody>
      </p:sp>
      <p:sp>
        <p:nvSpPr>
          <p:cNvPr id="9" name="Rectangle 8">
            <a:extLst>
              <a:ext uri="{FF2B5EF4-FFF2-40B4-BE49-F238E27FC236}">
                <a16:creationId xmlns:a16="http://schemas.microsoft.com/office/drawing/2014/main" id="{764EB3D3-DA10-8D49-A5A7-87DA39334DD9}"/>
              </a:ext>
            </a:extLst>
          </p:cNvPr>
          <p:cNvSpPr/>
          <p:nvPr/>
        </p:nvSpPr>
        <p:spPr>
          <a:xfrm>
            <a:off x="2990656" y="3429000"/>
            <a:ext cx="615874" cy="1938992"/>
          </a:xfrm>
          <a:prstGeom prst="rect">
            <a:avLst/>
          </a:prstGeom>
        </p:spPr>
        <p:txBody>
          <a:bodyPr wrap="none">
            <a:spAutoFit/>
          </a:bodyPr>
          <a:lstStyle/>
          <a:p>
            <a:r>
              <a:rPr lang="en-GB" sz="12000" dirty="0" err="1">
                <a:solidFill>
                  <a:srgbClr val="FF2600"/>
                </a:solidFill>
                <a:latin typeface="Comic Sans MS" panose="030F0902030302020204" pitchFamily="66" charset="0"/>
              </a:rPr>
              <a:t>i</a:t>
            </a:r>
            <a:endParaRPr lang="en-GB" sz="12000" dirty="0">
              <a:solidFill>
                <a:srgbClr val="FF2600"/>
              </a:solidFill>
              <a:latin typeface="Comic Sans MS" panose="030F0902030302020204" pitchFamily="66" charset="0"/>
            </a:endParaRPr>
          </a:p>
        </p:txBody>
      </p:sp>
      <p:sp>
        <p:nvSpPr>
          <p:cNvPr id="10" name="Rectangle 9">
            <a:extLst>
              <a:ext uri="{FF2B5EF4-FFF2-40B4-BE49-F238E27FC236}">
                <a16:creationId xmlns:a16="http://schemas.microsoft.com/office/drawing/2014/main" id="{07F3ACFD-6D6C-524E-9198-268C5685D7FB}"/>
              </a:ext>
            </a:extLst>
          </p:cNvPr>
          <p:cNvSpPr/>
          <p:nvPr/>
        </p:nvSpPr>
        <p:spPr>
          <a:xfrm>
            <a:off x="6528125" y="3336185"/>
            <a:ext cx="1007007" cy="1938992"/>
          </a:xfrm>
          <a:prstGeom prst="rect">
            <a:avLst/>
          </a:prstGeom>
        </p:spPr>
        <p:txBody>
          <a:bodyPr wrap="none">
            <a:spAutoFit/>
          </a:bodyPr>
          <a:lstStyle/>
          <a:p>
            <a:r>
              <a:rPr lang="en-GB" sz="12000" dirty="0">
                <a:solidFill>
                  <a:srgbClr val="FF2600"/>
                </a:solidFill>
                <a:latin typeface="Comic Sans MS" panose="030F0902030302020204" pitchFamily="66" charset="0"/>
              </a:rPr>
              <a:t>p</a:t>
            </a:r>
          </a:p>
        </p:txBody>
      </p:sp>
      <p:sp>
        <p:nvSpPr>
          <p:cNvPr id="11" name="Rectangle 10">
            <a:extLst>
              <a:ext uri="{FF2B5EF4-FFF2-40B4-BE49-F238E27FC236}">
                <a16:creationId xmlns:a16="http://schemas.microsoft.com/office/drawing/2014/main" id="{83B07926-B3E9-7E4B-9E72-88D1152BAC6E}"/>
              </a:ext>
            </a:extLst>
          </p:cNvPr>
          <p:cNvSpPr/>
          <p:nvPr/>
        </p:nvSpPr>
        <p:spPr>
          <a:xfrm>
            <a:off x="9684623" y="1060712"/>
            <a:ext cx="990977" cy="1938992"/>
          </a:xfrm>
          <a:prstGeom prst="rect">
            <a:avLst/>
          </a:prstGeom>
        </p:spPr>
        <p:txBody>
          <a:bodyPr wrap="none">
            <a:spAutoFit/>
          </a:bodyPr>
          <a:lstStyle/>
          <a:p>
            <a:r>
              <a:rPr lang="en-GB" sz="12000" dirty="0">
                <a:solidFill>
                  <a:srgbClr val="FF2600"/>
                </a:solidFill>
                <a:latin typeface="Comic Sans MS" panose="030F0902030302020204" pitchFamily="66" charset="0"/>
              </a:rPr>
              <a:t>n</a:t>
            </a:r>
          </a:p>
        </p:txBody>
      </p:sp>
    </p:spTree>
    <p:extLst>
      <p:ext uri="{BB962C8B-B14F-4D97-AF65-F5344CB8AC3E}">
        <p14:creationId xmlns:p14="http://schemas.microsoft.com/office/powerpoint/2010/main" val="2028138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518EF5-70B3-2443-AD32-FEABDC5CD6E3}"/>
              </a:ext>
            </a:extLst>
          </p:cNvPr>
          <p:cNvSpPr/>
          <p:nvPr/>
        </p:nvSpPr>
        <p:spPr>
          <a:xfrm>
            <a:off x="1439116" y="186340"/>
            <a:ext cx="9313768" cy="923330"/>
          </a:xfrm>
          <a:prstGeom prst="rect">
            <a:avLst/>
          </a:prstGeom>
        </p:spPr>
        <p:txBody>
          <a:bodyPr wrap="none">
            <a:spAutoFit/>
          </a:bodyPr>
          <a:lstStyle/>
          <a:p>
            <a:r>
              <a:rPr lang="en-GB" sz="5400" dirty="0">
                <a:solidFill>
                  <a:srgbClr val="000000"/>
                </a:solidFill>
                <a:latin typeface="Comic Sans MS" panose="030F0902030302020204" pitchFamily="66" charset="0"/>
              </a:rPr>
              <a:t>Cross the river if you have...</a:t>
            </a:r>
          </a:p>
        </p:txBody>
      </p:sp>
      <p:sp>
        <p:nvSpPr>
          <p:cNvPr id="6" name="Rectangle 5">
            <a:extLst>
              <a:ext uri="{FF2B5EF4-FFF2-40B4-BE49-F238E27FC236}">
                <a16:creationId xmlns:a16="http://schemas.microsoft.com/office/drawing/2014/main" id="{47013D6A-F6D3-6048-BCF6-8DE31B1CFD5F}"/>
              </a:ext>
            </a:extLst>
          </p:cNvPr>
          <p:cNvSpPr/>
          <p:nvPr/>
        </p:nvSpPr>
        <p:spPr>
          <a:xfrm>
            <a:off x="745346" y="1520466"/>
            <a:ext cx="1624163" cy="1446550"/>
          </a:xfrm>
          <a:prstGeom prst="rect">
            <a:avLst/>
          </a:prstGeom>
        </p:spPr>
        <p:txBody>
          <a:bodyPr wrap="none">
            <a:spAutoFit/>
          </a:bodyPr>
          <a:lstStyle/>
          <a:p>
            <a:r>
              <a:rPr lang="en-GB" sz="8800" dirty="0">
                <a:solidFill>
                  <a:srgbClr val="FF2600"/>
                </a:solidFill>
                <a:latin typeface="Comic Sans MS" panose="030F0902030302020204" pitchFamily="66" charset="0"/>
              </a:rPr>
              <a:t>tin</a:t>
            </a:r>
            <a:endParaRPr lang="en-GB" sz="8800" dirty="0">
              <a:solidFill>
                <a:srgbClr val="FF2600"/>
              </a:solidFill>
              <a:effectLst/>
              <a:latin typeface="Comic Sans MS" panose="030F0902030302020204" pitchFamily="66" charset="0"/>
            </a:endParaRPr>
          </a:p>
        </p:txBody>
      </p:sp>
      <p:sp>
        <p:nvSpPr>
          <p:cNvPr id="7" name="Rectangle 6">
            <a:extLst>
              <a:ext uri="{FF2B5EF4-FFF2-40B4-BE49-F238E27FC236}">
                <a16:creationId xmlns:a16="http://schemas.microsoft.com/office/drawing/2014/main" id="{74F906C0-923D-2B49-ACC7-EA6EE467BD61}"/>
              </a:ext>
            </a:extLst>
          </p:cNvPr>
          <p:cNvSpPr/>
          <p:nvPr/>
        </p:nvSpPr>
        <p:spPr>
          <a:xfrm>
            <a:off x="3356421" y="2967016"/>
            <a:ext cx="1843774" cy="1446550"/>
          </a:xfrm>
          <a:prstGeom prst="rect">
            <a:avLst/>
          </a:prstGeom>
        </p:spPr>
        <p:txBody>
          <a:bodyPr wrap="none">
            <a:spAutoFit/>
          </a:bodyPr>
          <a:lstStyle/>
          <a:p>
            <a:r>
              <a:rPr lang="en-GB" sz="8800" dirty="0">
                <a:solidFill>
                  <a:srgbClr val="FF2600"/>
                </a:solidFill>
                <a:latin typeface="Comic Sans MS" panose="030F0902030302020204" pitchFamily="66" charset="0"/>
              </a:rPr>
              <a:t>sat</a:t>
            </a:r>
            <a:endParaRPr lang="en-GB" sz="8800" dirty="0">
              <a:solidFill>
                <a:srgbClr val="FF2600"/>
              </a:solidFill>
              <a:effectLst/>
              <a:latin typeface="Comic Sans MS" panose="030F0902030302020204" pitchFamily="66" charset="0"/>
            </a:endParaRPr>
          </a:p>
        </p:txBody>
      </p:sp>
      <p:sp>
        <p:nvSpPr>
          <p:cNvPr id="8" name="Rectangle 7">
            <a:extLst>
              <a:ext uri="{FF2B5EF4-FFF2-40B4-BE49-F238E27FC236}">
                <a16:creationId xmlns:a16="http://schemas.microsoft.com/office/drawing/2014/main" id="{98A7DB34-DF47-FE46-B331-A2666CA4EA04}"/>
              </a:ext>
            </a:extLst>
          </p:cNvPr>
          <p:cNvSpPr/>
          <p:nvPr/>
        </p:nvSpPr>
        <p:spPr>
          <a:xfrm>
            <a:off x="6427744" y="1520466"/>
            <a:ext cx="1896673" cy="1446550"/>
          </a:xfrm>
          <a:prstGeom prst="rect">
            <a:avLst/>
          </a:prstGeom>
        </p:spPr>
        <p:txBody>
          <a:bodyPr wrap="none">
            <a:spAutoFit/>
          </a:bodyPr>
          <a:lstStyle/>
          <a:p>
            <a:r>
              <a:rPr lang="en-GB" sz="8800" dirty="0">
                <a:solidFill>
                  <a:srgbClr val="FF2600"/>
                </a:solidFill>
                <a:latin typeface="Comic Sans MS" panose="030F0902030302020204" pitchFamily="66" charset="0"/>
              </a:rPr>
              <a:t>pat</a:t>
            </a:r>
            <a:endParaRPr lang="en-GB" sz="8800" dirty="0">
              <a:solidFill>
                <a:srgbClr val="FF2600"/>
              </a:solidFill>
              <a:effectLst/>
              <a:latin typeface="Comic Sans MS" panose="030F0902030302020204" pitchFamily="66" charset="0"/>
            </a:endParaRPr>
          </a:p>
        </p:txBody>
      </p:sp>
      <p:sp>
        <p:nvSpPr>
          <p:cNvPr id="9" name="Rectangle 8">
            <a:extLst>
              <a:ext uri="{FF2B5EF4-FFF2-40B4-BE49-F238E27FC236}">
                <a16:creationId xmlns:a16="http://schemas.microsoft.com/office/drawing/2014/main" id="{C6B34C3E-F040-1740-9798-929D7068671F}"/>
              </a:ext>
            </a:extLst>
          </p:cNvPr>
          <p:cNvSpPr/>
          <p:nvPr/>
        </p:nvSpPr>
        <p:spPr>
          <a:xfrm>
            <a:off x="8835580" y="2967016"/>
            <a:ext cx="1694695" cy="1446550"/>
          </a:xfrm>
          <a:prstGeom prst="rect">
            <a:avLst/>
          </a:prstGeom>
        </p:spPr>
        <p:txBody>
          <a:bodyPr wrap="none">
            <a:spAutoFit/>
          </a:bodyPr>
          <a:lstStyle/>
          <a:p>
            <a:r>
              <a:rPr lang="en-GB" sz="8800" dirty="0">
                <a:solidFill>
                  <a:srgbClr val="FF2600"/>
                </a:solidFill>
                <a:latin typeface="Comic Sans MS" panose="030F0902030302020204" pitchFamily="66" charset="0"/>
              </a:rPr>
              <a:t>pin</a:t>
            </a:r>
            <a:endParaRPr lang="en-GB" sz="8800" dirty="0">
              <a:solidFill>
                <a:srgbClr val="FF2600"/>
              </a:solidFill>
              <a:effectLst/>
              <a:latin typeface="Comic Sans MS" panose="030F0902030302020204" pitchFamily="66" charset="0"/>
            </a:endParaRPr>
          </a:p>
        </p:txBody>
      </p:sp>
    </p:spTree>
    <p:extLst>
      <p:ext uri="{BB962C8B-B14F-4D97-AF65-F5344CB8AC3E}">
        <p14:creationId xmlns:p14="http://schemas.microsoft.com/office/powerpoint/2010/main" val="36390748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DAA6428-7BE7-5A46-A4C7-D6B790BBB72F}"/>
              </a:ext>
            </a:extLst>
          </p:cNvPr>
          <p:cNvSpPr/>
          <p:nvPr/>
        </p:nvSpPr>
        <p:spPr>
          <a:xfrm>
            <a:off x="56526" y="126380"/>
            <a:ext cx="12078948" cy="1446550"/>
          </a:xfrm>
          <a:prstGeom prst="rect">
            <a:avLst/>
          </a:prstGeom>
        </p:spPr>
        <p:txBody>
          <a:bodyPr wrap="none">
            <a:spAutoFit/>
          </a:bodyPr>
          <a:lstStyle/>
          <a:p>
            <a:r>
              <a:rPr lang="en-GB" sz="8800" dirty="0">
                <a:solidFill>
                  <a:srgbClr val="000000"/>
                </a:solidFill>
                <a:latin typeface="Comic Sans MS" panose="030F0902030302020204" pitchFamily="66" charset="0"/>
              </a:rPr>
              <a:t>Make the initial sound:</a:t>
            </a:r>
          </a:p>
        </p:txBody>
      </p:sp>
      <p:pic>
        <p:nvPicPr>
          <p:cNvPr id="6" name="Picture 5">
            <a:extLst>
              <a:ext uri="{FF2B5EF4-FFF2-40B4-BE49-F238E27FC236}">
                <a16:creationId xmlns:a16="http://schemas.microsoft.com/office/drawing/2014/main" id="{C0802B88-9528-FF41-8042-4244694053CF}"/>
              </a:ext>
            </a:extLst>
          </p:cNvPr>
          <p:cNvPicPr>
            <a:picLocks noChangeAspect="1"/>
          </p:cNvPicPr>
          <p:nvPr/>
        </p:nvPicPr>
        <p:blipFill>
          <a:blip r:embed="rId2"/>
          <a:stretch>
            <a:fillRect/>
          </a:stretch>
        </p:blipFill>
        <p:spPr>
          <a:xfrm>
            <a:off x="853711" y="1660785"/>
            <a:ext cx="2093862" cy="1980680"/>
          </a:xfrm>
          <a:prstGeom prst="rect">
            <a:avLst/>
          </a:prstGeom>
        </p:spPr>
      </p:pic>
      <p:pic>
        <p:nvPicPr>
          <p:cNvPr id="7" name="Picture 6">
            <a:extLst>
              <a:ext uri="{FF2B5EF4-FFF2-40B4-BE49-F238E27FC236}">
                <a16:creationId xmlns:a16="http://schemas.microsoft.com/office/drawing/2014/main" id="{B3918CB6-4C91-FF44-8460-4DB053C43E63}"/>
              </a:ext>
            </a:extLst>
          </p:cNvPr>
          <p:cNvPicPr>
            <a:picLocks noChangeAspect="1"/>
          </p:cNvPicPr>
          <p:nvPr/>
        </p:nvPicPr>
        <p:blipFill>
          <a:blip r:embed="rId3"/>
          <a:stretch>
            <a:fillRect/>
          </a:stretch>
        </p:blipFill>
        <p:spPr>
          <a:xfrm>
            <a:off x="4524843" y="1660785"/>
            <a:ext cx="2078664" cy="1980680"/>
          </a:xfrm>
          <a:prstGeom prst="rect">
            <a:avLst/>
          </a:prstGeom>
        </p:spPr>
      </p:pic>
      <p:pic>
        <p:nvPicPr>
          <p:cNvPr id="8" name="Picture 7">
            <a:extLst>
              <a:ext uri="{FF2B5EF4-FFF2-40B4-BE49-F238E27FC236}">
                <a16:creationId xmlns:a16="http://schemas.microsoft.com/office/drawing/2014/main" id="{D8AA9E11-2DE7-DE4D-902E-FC83426EB3F6}"/>
              </a:ext>
            </a:extLst>
          </p:cNvPr>
          <p:cNvPicPr>
            <a:picLocks noChangeAspect="1"/>
          </p:cNvPicPr>
          <p:nvPr/>
        </p:nvPicPr>
        <p:blipFill>
          <a:blip r:embed="rId4"/>
          <a:stretch>
            <a:fillRect/>
          </a:stretch>
        </p:blipFill>
        <p:spPr>
          <a:xfrm>
            <a:off x="8180778" y="1660786"/>
            <a:ext cx="2492466" cy="1980680"/>
          </a:xfrm>
          <a:prstGeom prst="rect">
            <a:avLst/>
          </a:prstGeom>
        </p:spPr>
      </p:pic>
      <p:pic>
        <p:nvPicPr>
          <p:cNvPr id="9" name="Picture 8">
            <a:extLst>
              <a:ext uri="{FF2B5EF4-FFF2-40B4-BE49-F238E27FC236}">
                <a16:creationId xmlns:a16="http://schemas.microsoft.com/office/drawing/2014/main" id="{B860948D-94AD-0C41-A13C-C4CA5BE60B21}"/>
              </a:ext>
            </a:extLst>
          </p:cNvPr>
          <p:cNvPicPr>
            <a:picLocks noChangeAspect="1"/>
          </p:cNvPicPr>
          <p:nvPr/>
        </p:nvPicPr>
        <p:blipFill>
          <a:blip r:embed="rId5"/>
          <a:stretch>
            <a:fillRect/>
          </a:stretch>
        </p:blipFill>
        <p:spPr>
          <a:xfrm>
            <a:off x="853712" y="4203083"/>
            <a:ext cx="2129290" cy="1867933"/>
          </a:xfrm>
          <a:prstGeom prst="rect">
            <a:avLst/>
          </a:prstGeom>
        </p:spPr>
      </p:pic>
      <p:pic>
        <p:nvPicPr>
          <p:cNvPr id="10" name="Picture 9">
            <a:extLst>
              <a:ext uri="{FF2B5EF4-FFF2-40B4-BE49-F238E27FC236}">
                <a16:creationId xmlns:a16="http://schemas.microsoft.com/office/drawing/2014/main" id="{BED46A44-DDBF-FC44-A73F-CACD131D10B1}"/>
              </a:ext>
            </a:extLst>
          </p:cNvPr>
          <p:cNvPicPr>
            <a:picLocks noChangeAspect="1"/>
          </p:cNvPicPr>
          <p:nvPr/>
        </p:nvPicPr>
        <p:blipFill>
          <a:blip r:embed="rId6"/>
          <a:stretch>
            <a:fillRect/>
          </a:stretch>
        </p:blipFill>
        <p:spPr>
          <a:xfrm>
            <a:off x="4524843" y="4206875"/>
            <a:ext cx="1972882" cy="1980680"/>
          </a:xfrm>
          <a:prstGeom prst="rect">
            <a:avLst/>
          </a:prstGeom>
        </p:spPr>
      </p:pic>
      <p:pic>
        <p:nvPicPr>
          <p:cNvPr id="11" name="Picture 10">
            <a:extLst>
              <a:ext uri="{FF2B5EF4-FFF2-40B4-BE49-F238E27FC236}">
                <a16:creationId xmlns:a16="http://schemas.microsoft.com/office/drawing/2014/main" id="{4DB33243-75FD-1945-B8B8-DB4A27873F9C}"/>
              </a:ext>
            </a:extLst>
          </p:cNvPr>
          <p:cNvPicPr>
            <a:picLocks noChangeAspect="1"/>
          </p:cNvPicPr>
          <p:nvPr/>
        </p:nvPicPr>
        <p:blipFill>
          <a:blip r:embed="rId7"/>
          <a:stretch>
            <a:fillRect/>
          </a:stretch>
        </p:blipFill>
        <p:spPr>
          <a:xfrm>
            <a:off x="8211496" y="4203083"/>
            <a:ext cx="2461748" cy="1984472"/>
          </a:xfrm>
          <a:prstGeom prst="rect">
            <a:avLst/>
          </a:prstGeom>
        </p:spPr>
      </p:pic>
    </p:spTree>
    <p:extLst>
      <p:ext uri="{BB962C8B-B14F-4D97-AF65-F5344CB8AC3E}">
        <p14:creationId xmlns:p14="http://schemas.microsoft.com/office/powerpoint/2010/main" val="36032540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2EC198-72B9-5748-A443-A3B23EE1C7E0}"/>
              </a:ext>
            </a:extLst>
          </p:cNvPr>
          <p:cNvSpPr txBox="1"/>
          <p:nvPr/>
        </p:nvSpPr>
        <p:spPr>
          <a:xfrm>
            <a:off x="2540000" y="1981200"/>
            <a:ext cx="7586133" cy="646331"/>
          </a:xfrm>
          <a:prstGeom prst="rect">
            <a:avLst/>
          </a:prstGeom>
          <a:noFill/>
        </p:spPr>
        <p:txBody>
          <a:bodyPr wrap="square" rtlCol="0">
            <a:spAutoFit/>
          </a:bodyPr>
          <a:lstStyle/>
          <a:p>
            <a:endParaRPr lang="en-US" dirty="0"/>
          </a:p>
          <a:p>
            <a:endParaRPr lang="en-US" dirty="0"/>
          </a:p>
        </p:txBody>
      </p:sp>
      <p:pic>
        <p:nvPicPr>
          <p:cNvPr id="6" name="Picture 5">
            <a:extLst>
              <a:ext uri="{FF2B5EF4-FFF2-40B4-BE49-F238E27FC236}">
                <a16:creationId xmlns:a16="http://schemas.microsoft.com/office/drawing/2014/main" id="{D80B35DB-2CDB-B54B-94E2-D344DCBFD9FD}"/>
              </a:ext>
            </a:extLst>
          </p:cNvPr>
          <p:cNvPicPr>
            <a:picLocks noChangeAspect="1"/>
          </p:cNvPicPr>
          <p:nvPr/>
        </p:nvPicPr>
        <p:blipFill>
          <a:blip r:embed="rId2"/>
          <a:stretch>
            <a:fillRect/>
          </a:stretch>
        </p:blipFill>
        <p:spPr>
          <a:xfrm>
            <a:off x="3737428" y="677333"/>
            <a:ext cx="4717143" cy="5503333"/>
          </a:xfrm>
          <a:prstGeom prst="rect">
            <a:avLst/>
          </a:prstGeom>
        </p:spPr>
      </p:pic>
    </p:spTree>
    <p:extLst>
      <p:ext uri="{BB962C8B-B14F-4D97-AF65-F5344CB8AC3E}">
        <p14:creationId xmlns:p14="http://schemas.microsoft.com/office/powerpoint/2010/main" val="307310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3B1976-A5FC-F241-95F0-A2128812AF15}"/>
              </a:ext>
            </a:extLst>
          </p:cNvPr>
          <p:cNvSpPr/>
          <p:nvPr/>
        </p:nvSpPr>
        <p:spPr>
          <a:xfrm>
            <a:off x="344349" y="336242"/>
            <a:ext cx="9354286" cy="707886"/>
          </a:xfrm>
          <a:prstGeom prst="rect">
            <a:avLst/>
          </a:prstGeom>
        </p:spPr>
        <p:txBody>
          <a:bodyPr wrap="square">
            <a:spAutoFit/>
          </a:bodyPr>
          <a:lstStyle/>
          <a:p>
            <a:r>
              <a:rPr lang="en-GB" sz="4000" dirty="0">
                <a:solidFill>
                  <a:srgbClr val="000000"/>
                </a:solidFill>
                <a:latin typeface="Comic Sans MS" panose="030F0902030302020204" pitchFamily="66" charset="0"/>
              </a:rPr>
              <a:t>In Phonics, we focus on </a:t>
            </a:r>
            <a:r>
              <a:rPr lang="en-GB" sz="4000" u="sng" dirty="0">
                <a:solidFill>
                  <a:srgbClr val="000000"/>
                </a:solidFill>
                <a:latin typeface="Comic Sans MS" panose="030F0902030302020204" pitchFamily="66" charset="0"/>
              </a:rPr>
              <a:t>sounds.</a:t>
            </a:r>
            <a:endParaRPr lang="en-GB" sz="4000" dirty="0">
              <a:solidFill>
                <a:srgbClr val="000000"/>
              </a:solidFill>
              <a:latin typeface="Comic Sans MS" panose="030F0902030302020204" pitchFamily="66" charset="0"/>
            </a:endParaRPr>
          </a:p>
        </p:txBody>
      </p:sp>
      <p:sp>
        <p:nvSpPr>
          <p:cNvPr id="5" name="Rectangle 4">
            <a:extLst>
              <a:ext uri="{FF2B5EF4-FFF2-40B4-BE49-F238E27FC236}">
                <a16:creationId xmlns:a16="http://schemas.microsoft.com/office/drawing/2014/main" id="{C3660E12-A17B-AA46-BD3F-CC07669A4A12}"/>
              </a:ext>
            </a:extLst>
          </p:cNvPr>
          <p:cNvSpPr/>
          <p:nvPr/>
        </p:nvSpPr>
        <p:spPr>
          <a:xfrm>
            <a:off x="344349" y="1366976"/>
            <a:ext cx="11228058" cy="5324535"/>
          </a:xfrm>
          <a:prstGeom prst="rect">
            <a:avLst/>
          </a:prstGeom>
        </p:spPr>
        <p:txBody>
          <a:bodyPr wrap="square">
            <a:spAutoFit/>
          </a:bodyPr>
          <a:lstStyle/>
          <a:p>
            <a:r>
              <a:rPr lang="en-GB" sz="4400" dirty="0">
                <a:solidFill>
                  <a:srgbClr val="000000"/>
                </a:solidFill>
                <a:latin typeface="Comic Sans MS" panose="030F0902030302020204" pitchFamily="66" charset="0"/>
              </a:rPr>
              <a:t>There are 44 sounds in the English language.</a:t>
            </a:r>
          </a:p>
          <a:p>
            <a:r>
              <a:rPr lang="en-GB" sz="4400" dirty="0">
                <a:solidFill>
                  <a:srgbClr val="000000"/>
                </a:solidFill>
                <a:latin typeface="Comic Sans MS" panose="030F0902030302020204" pitchFamily="66" charset="0"/>
              </a:rPr>
              <a:t>/a/ and /ay/ are 2 </a:t>
            </a:r>
            <a:r>
              <a:rPr lang="en-GB" sz="4400" u="sng" dirty="0">
                <a:solidFill>
                  <a:srgbClr val="000000"/>
                </a:solidFill>
                <a:latin typeface="Comic Sans MS" panose="030F0902030302020204" pitchFamily="66" charset="0"/>
              </a:rPr>
              <a:t>different</a:t>
            </a:r>
            <a:r>
              <a:rPr lang="en-GB" sz="4400" dirty="0">
                <a:solidFill>
                  <a:srgbClr val="000000"/>
                </a:solidFill>
                <a:latin typeface="Comic Sans MS" panose="030F0902030302020204" pitchFamily="66" charset="0"/>
              </a:rPr>
              <a:t> sounds.</a:t>
            </a:r>
          </a:p>
          <a:p>
            <a:endParaRPr lang="en-GB" sz="4400" dirty="0">
              <a:solidFill>
                <a:srgbClr val="000000"/>
              </a:solidFill>
              <a:latin typeface="Comic Sans MS" panose="030F0902030302020204" pitchFamily="66" charset="0"/>
            </a:endParaRPr>
          </a:p>
          <a:p>
            <a:r>
              <a:rPr lang="en-GB" sz="4400" dirty="0">
                <a:solidFill>
                  <a:srgbClr val="000000"/>
                </a:solidFill>
                <a:latin typeface="Comic Sans MS" panose="030F0902030302020204" pitchFamily="66" charset="0"/>
              </a:rPr>
              <a:t>Children learn the letter names ("ay, bee" etc.) but when reading we want them to use the letter </a:t>
            </a:r>
            <a:r>
              <a:rPr lang="en-GB" sz="4400" u="sng" dirty="0">
                <a:solidFill>
                  <a:srgbClr val="000000"/>
                </a:solidFill>
                <a:latin typeface="Comic Sans MS" panose="030F0902030302020204" pitchFamily="66" charset="0"/>
              </a:rPr>
              <a:t>sound</a:t>
            </a:r>
            <a:r>
              <a:rPr lang="en-GB" sz="4400" dirty="0">
                <a:solidFill>
                  <a:srgbClr val="000000"/>
                </a:solidFill>
                <a:latin typeface="Comic Sans MS" panose="030F0902030302020204" pitchFamily="66" charset="0"/>
              </a:rPr>
              <a:t>, not the letter name)</a:t>
            </a:r>
          </a:p>
          <a:p>
            <a:endParaRPr lang="en-GB" sz="3200" dirty="0">
              <a:solidFill>
                <a:srgbClr val="000000"/>
              </a:solidFill>
              <a:latin typeface="Comic Sans MS" panose="030F0902030302020204" pitchFamily="66" charset="0"/>
            </a:endParaRPr>
          </a:p>
        </p:txBody>
      </p:sp>
      <p:pic>
        <p:nvPicPr>
          <p:cNvPr id="7" name="Picture 6">
            <a:extLst>
              <a:ext uri="{FF2B5EF4-FFF2-40B4-BE49-F238E27FC236}">
                <a16:creationId xmlns:a16="http://schemas.microsoft.com/office/drawing/2014/main" id="{18C66FE7-88CB-AA4B-AECE-26D11DC4E131}"/>
              </a:ext>
            </a:extLst>
          </p:cNvPr>
          <p:cNvPicPr>
            <a:picLocks noChangeAspect="1"/>
          </p:cNvPicPr>
          <p:nvPr/>
        </p:nvPicPr>
        <p:blipFill>
          <a:blip r:embed="rId2"/>
          <a:stretch>
            <a:fillRect/>
          </a:stretch>
        </p:blipFill>
        <p:spPr>
          <a:xfrm>
            <a:off x="10132631" y="202571"/>
            <a:ext cx="1715020" cy="1683113"/>
          </a:xfrm>
          <a:prstGeom prst="rect">
            <a:avLst/>
          </a:prstGeom>
        </p:spPr>
      </p:pic>
    </p:spTree>
    <p:extLst>
      <p:ext uri="{BB962C8B-B14F-4D97-AF65-F5344CB8AC3E}">
        <p14:creationId xmlns:p14="http://schemas.microsoft.com/office/powerpoint/2010/main" val="2754739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B4E2577-6059-EB49-9F53-4C2D7E79C60D}"/>
              </a:ext>
            </a:extLst>
          </p:cNvPr>
          <p:cNvSpPr/>
          <p:nvPr/>
        </p:nvSpPr>
        <p:spPr>
          <a:xfrm>
            <a:off x="644577" y="809470"/>
            <a:ext cx="10628026" cy="4247317"/>
          </a:xfrm>
          <a:prstGeom prst="rect">
            <a:avLst/>
          </a:prstGeom>
        </p:spPr>
        <p:txBody>
          <a:bodyPr wrap="square">
            <a:spAutoFit/>
          </a:bodyPr>
          <a:lstStyle/>
          <a:p>
            <a:r>
              <a:rPr lang="en-GB" sz="5400" dirty="0">
                <a:solidFill>
                  <a:srgbClr val="000000"/>
                </a:solidFill>
                <a:latin typeface="Comic Sans MS" panose="030F0902030302020204" pitchFamily="66" charset="0"/>
              </a:rPr>
              <a:t>We don't learn the sounds in alphabetical order. Instead we follow an order which means the children can start making and reading words early on.</a:t>
            </a:r>
          </a:p>
        </p:txBody>
      </p:sp>
    </p:spTree>
    <p:extLst>
      <p:ext uri="{BB962C8B-B14F-4D97-AF65-F5344CB8AC3E}">
        <p14:creationId xmlns:p14="http://schemas.microsoft.com/office/powerpoint/2010/main" val="242087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D6543DB-6901-1648-B5B1-45FC65CB9FF4}"/>
              </a:ext>
            </a:extLst>
          </p:cNvPr>
          <p:cNvSpPr/>
          <p:nvPr/>
        </p:nvSpPr>
        <p:spPr>
          <a:xfrm>
            <a:off x="224385" y="321251"/>
            <a:ext cx="11512914" cy="830997"/>
          </a:xfrm>
          <a:prstGeom prst="rect">
            <a:avLst/>
          </a:prstGeom>
        </p:spPr>
        <p:txBody>
          <a:bodyPr wrap="square">
            <a:spAutoFit/>
          </a:bodyPr>
          <a:lstStyle/>
          <a:p>
            <a:r>
              <a:rPr lang="en-GB" sz="4800" dirty="0">
                <a:solidFill>
                  <a:srgbClr val="000000"/>
                </a:solidFill>
                <a:latin typeface="Comic Sans MS" panose="030F0902030302020204" pitchFamily="66" charset="0"/>
              </a:rPr>
              <a:t>How many words can you make with:</a:t>
            </a:r>
          </a:p>
        </p:txBody>
      </p:sp>
      <p:sp>
        <p:nvSpPr>
          <p:cNvPr id="5" name="Rectangle 4">
            <a:extLst>
              <a:ext uri="{FF2B5EF4-FFF2-40B4-BE49-F238E27FC236}">
                <a16:creationId xmlns:a16="http://schemas.microsoft.com/office/drawing/2014/main" id="{3AD25D97-3DD6-F743-8C75-66225700ADCD}"/>
              </a:ext>
            </a:extLst>
          </p:cNvPr>
          <p:cNvSpPr/>
          <p:nvPr/>
        </p:nvSpPr>
        <p:spPr>
          <a:xfrm>
            <a:off x="3534427" y="1192462"/>
            <a:ext cx="9377568" cy="1200329"/>
          </a:xfrm>
          <a:prstGeom prst="rect">
            <a:avLst/>
          </a:prstGeom>
        </p:spPr>
        <p:txBody>
          <a:bodyPr wrap="square">
            <a:spAutoFit/>
          </a:bodyPr>
          <a:lstStyle/>
          <a:p>
            <a:r>
              <a:rPr lang="pt" sz="7200" dirty="0" err="1">
                <a:solidFill>
                  <a:srgbClr val="000000"/>
                </a:solidFill>
                <a:latin typeface="Comic Sans MS" panose="030F0902030302020204" pitchFamily="66" charset="0"/>
              </a:rPr>
              <a:t>s</a:t>
            </a:r>
            <a:r>
              <a:rPr lang="pt" sz="7200" dirty="0">
                <a:solidFill>
                  <a:srgbClr val="000000"/>
                </a:solidFill>
                <a:latin typeface="Comic Sans MS" panose="030F0902030302020204" pitchFamily="66" charset="0"/>
              </a:rPr>
              <a:t>   a   </a:t>
            </a:r>
            <a:r>
              <a:rPr lang="pt" sz="7200" dirty="0" err="1">
                <a:solidFill>
                  <a:srgbClr val="000000"/>
                </a:solidFill>
                <a:latin typeface="Comic Sans MS" panose="030F0902030302020204" pitchFamily="66" charset="0"/>
              </a:rPr>
              <a:t>t</a:t>
            </a:r>
            <a:r>
              <a:rPr lang="pt" sz="7200" dirty="0">
                <a:solidFill>
                  <a:srgbClr val="000000"/>
                </a:solidFill>
                <a:latin typeface="Comic Sans MS" panose="030F0902030302020204" pitchFamily="66" charset="0"/>
              </a:rPr>
              <a:t>   </a:t>
            </a:r>
            <a:r>
              <a:rPr lang="pt" sz="7200" dirty="0" err="1">
                <a:solidFill>
                  <a:srgbClr val="000000"/>
                </a:solidFill>
                <a:latin typeface="Comic Sans MS" panose="030F0902030302020204" pitchFamily="66" charset="0"/>
              </a:rPr>
              <a:t>i</a:t>
            </a:r>
            <a:r>
              <a:rPr lang="pt" sz="7200" dirty="0">
                <a:solidFill>
                  <a:srgbClr val="000000"/>
                </a:solidFill>
                <a:latin typeface="Comic Sans MS" panose="030F0902030302020204" pitchFamily="66" charset="0"/>
              </a:rPr>
              <a:t>   </a:t>
            </a:r>
            <a:r>
              <a:rPr lang="pt" sz="7200" dirty="0" err="1">
                <a:solidFill>
                  <a:srgbClr val="000000"/>
                </a:solidFill>
                <a:latin typeface="Comic Sans MS" panose="030F0902030302020204" pitchFamily="66" charset="0"/>
              </a:rPr>
              <a:t>p</a:t>
            </a:r>
            <a:r>
              <a:rPr lang="pt" sz="7200" dirty="0">
                <a:solidFill>
                  <a:srgbClr val="000000"/>
                </a:solidFill>
                <a:latin typeface="Comic Sans MS" panose="030F0902030302020204" pitchFamily="66" charset="0"/>
              </a:rPr>
              <a:t>   </a:t>
            </a:r>
            <a:r>
              <a:rPr lang="pt" sz="7200" dirty="0" err="1">
                <a:solidFill>
                  <a:srgbClr val="000000"/>
                </a:solidFill>
                <a:latin typeface="Comic Sans MS" panose="030F0902030302020204" pitchFamily="66" charset="0"/>
              </a:rPr>
              <a:t>n</a:t>
            </a:r>
            <a:endParaRPr lang="pt" sz="7200" dirty="0">
              <a:solidFill>
                <a:srgbClr val="000000"/>
              </a:solidFill>
              <a:latin typeface="Comic Sans MS" panose="030F0902030302020204" pitchFamily="66" charset="0"/>
            </a:endParaRPr>
          </a:p>
        </p:txBody>
      </p:sp>
      <p:pic>
        <p:nvPicPr>
          <p:cNvPr id="7" name="Picture 6">
            <a:extLst>
              <a:ext uri="{FF2B5EF4-FFF2-40B4-BE49-F238E27FC236}">
                <a16:creationId xmlns:a16="http://schemas.microsoft.com/office/drawing/2014/main" id="{577EEAB7-8F9D-BB44-B33D-7E5114AF266F}"/>
              </a:ext>
            </a:extLst>
          </p:cNvPr>
          <p:cNvPicPr>
            <a:picLocks noChangeAspect="1"/>
          </p:cNvPicPr>
          <p:nvPr/>
        </p:nvPicPr>
        <p:blipFill>
          <a:blip r:embed="rId2"/>
          <a:stretch>
            <a:fillRect/>
          </a:stretch>
        </p:blipFill>
        <p:spPr>
          <a:xfrm>
            <a:off x="344774" y="1418301"/>
            <a:ext cx="2728210" cy="2010699"/>
          </a:xfrm>
          <a:prstGeom prst="rect">
            <a:avLst/>
          </a:prstGeom>
        </p:spPr>
      </p:pic>
      <p:pic>
        <p:nvPicPr>
          <p:cNvPr id="8" name="Picture 7">
            <a:extLst>
              <a:ext uri="{FF2B5EF4-FFF2-40B4-BE49-F238E27FC236}">
                <a16:creationId xmlns:a16="http://schemas.microsoft.com/office/drawing/2014/main" id="{E5DB97AD-484A-6B4E-B659-10B0B33BC0EB}"/>
              </a:ext>
            </a:extLst>
          </p:cNvPr>
          <p:cNvPicPr>
            <a:picLocks noChangeAspect="1"/>
          </p:cNvPicPr>
          <p:nvPr/>
        </p:nvPicPr>
        <p:blipFill>
          <a:blip r:embed="rId3"/>
          <a:stretch>
            <a:fillRect/>
          </a:stretch>
        </p:blipFill>
        <p:spPr>
          <a:xfrm>
            <a:off x="654463" y="3658535"/>
            <a:ext cx="10883074" cy="2744807"/>
          </a:xfrm>
          <a:prstGeom prst="rect">
            <a:avLst/>
          </a:prstGeom>
        </p:spPr>
      </p:pic>
      <p:sp>
        <p:nvSpPr>
          <p:cNvPr id="10" name="Rounded Rectangle 9">
            <a:extLst>
              <a:ext uri="{FF2B5EF4-FFF2-40B4-BE49-F238E27FC236}">
                <a16:creationId xmlns:a16="http://schemas.microsoft.com/office/drawing/2014/main" id="{EEF7F58F-0AD1-6C4C-94B9-60DF0036A54C}"/>
              </a:ext>
            </a:extLst>
          </p:cNvPr>
          <p:cNvSpPr/>
          <p:nvPr/>
        </p:nvSpPr>
        <p:spPr>
          <a:xfrm>
            <a:off x="7180289" y="3658535"/>
            <a:ext cx="1042922" cy="73358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270D8A65-A122-EF47-8EF0-2968CDAB159D}"/>
              </a:ext>
            </a:extLst>
          </p:cNvPr>
          <p:cNvSpPr/>
          <p:nvPr/>
        </p:nvSpPr>
        <p:spPr>
          <a:xfrm>
            <a:off x="3865963" y="3840916"/>
            <a:ext cx="1042922" cy="73358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B4DFF973-CB3C-474F-A649-9C0DD93F3E22}"/>
              </a:ext>
            </a:extLst>
          </p:cNvPr>
          <p:cNvSpPr/>
          <p:nvPr/>
        </p:nvSpPr>
        <p:spPr>
          <a:xfrm>
            <a:off x="9973154" y="3658534"/>
            <a:ext cx="1042922" cy="73358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a:extLst>
              <a:ext uri="{FF2B5EF4-FFF2-40B4-BE49-F238E27FC236}">
                <a16:creationId xmlns:a16="http://schemas.microsoft.com/office/drawing/2014/main" id="{D16D9E37-830E-3A49-A290-4E2508265013}"/>
              </a:ext>
            </a:extLst>
          </p:cNvPr>
          <p:cNvSpPr/>
          <p:nvPr/>
        </p:nvSpPr>
        <p:spPr>
          <a:xfrm>
            <a:off x="5459381" y="5665538"/>
            <a:ext cx="1042922" cy="73358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D303F174-F1A1-6342-A720-695545BFCC89}"/>
              </a:ext>
            </a:extLst>
          </p:cNvPr>
          <p:cNvSpPr/>
          <p:nvPr/>
        </p:nvSpPr>
        <p:spPr>
          <a:xfrm>
            <a:off x="1708879" y="5568495"/>
            <a:ext cx="1042922" cy="73358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64C6D309-0BF6-C848-9E62-B0A542B3BDAD}"/>
              </a:ext>
            </a:extLst>
          </p:cNvPr>
          <p:cNvSpPr/>
          <p:nvPr/>
        </p:nvSpPr>
        <p:spPr>
          <a:xfrm>
            <a:off x="695830" y="3840916"/>
            <a:ext cx="1042922" cy="73358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89711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D6543DB-6901-1648-B5B1-45FC65CB9FF4}"/>
              </a:ext>
            </a:extLst>
          </p:cNvPr>
          <p:cNvSpPr/>
          <p:nvPr/>
        </p:nvSpPr>
        <p:spPr>
          <a:xfrm>
            <a:off x="224385" y="321251"/>
            <a:ext cx="11512914" cy="830997"/>
          </a:xfrm>
          <a:prstGeom prst="rect">
            <a:avLst/>
          </a:prstGeom>
        </p:spPr>
        <p:txBody>
          <a:bodyPr wrap="square">
            <a:spAutoFit/>
          </a:bodyPr>
          <a:lstStyle/>
          <a:p>
            <a:r>
              <a:rPr lang="en-GB" sz="4800" dirty="0">
                <a:solidFill>
                  <a:srgbClr val="000000"/>
                </a:solidFill>
                <a:latin typeface="Comic Sans MS" panose="030F0902030302020204" pitchFamily="66" charset="0"/>
              </a:rPr>
              <a:t>How many words can you make with:</a:t>
            </a:r>
          </a:p>
        </p:txBody>
      </p:sp>
      <p:sp>
        <p:nvSpPr>
          <p:cNvPr id="5" name="Rectangle 4">
            <a:extLst>
              <a:ext uri="{FF2B5EF4-FFF2-40B4-BE49-F238E27FC236}">
                <a16:creationId xmlns:a16="http://schemas.microsoft.com/office/drawing/2014/main" id="{3AD25D97-3DD6-F743-8C75-66225700ADCD}"/>
              </a:ext>
            </a:extLst>
          </p:cNvPr>
          <p:cNvSpPr/>
          <p:nvPr/>
        </p:nvSpPr>
        <p:spPr>
          <a:xfrm>
            <a:off x="3534427" y="1192462"/>
            <a:ext cx="9377568" cy="1200329"/>
          </a:xfrm>
          <a:prstGeom prst="rect">
            <a:avLst/>
          </a:prstGeom>
        </p:spPr>
        <p:txBody>
          <a:bodyPr wrap="square">
            <a:spAutoFit/>
          </a:bodyPr>
          <a:lstStyle/>
          <a:p>
            <a:r>
              <a:rPr lang="pt" sz="7200" dirty="0" err="1">
                <a:solidFill>
                  <a:srgbClr val="000000"/>
                </a:solidFill>
                <a:latin typeface="Comic Sans MS" panose="030F0902030302020204" pitchFamily="66" charset="0"/>
              </a:rPr>
              <a:t>s</a:t>
            </a:r>
            <a:r>
              <a:rPr lang="pt" sz="7200" dirty="0">
                <a:solidFill>
                  <a:srgbClr val="000000"/>
                </a:solidFill>
                <a:latin typeface="Comic Sans MS" panose="030F0902030302020204" pitchFamily="66" charset="0"/>
              </a:rPr>
              <a:t>   a   </a:t>
            </a:r>
            <a:r>
              <a:rPr lang="pt" sz="7200" dirty="0" err="1">
                <a:solidFill>
                  <a:srgbClr val="000000"/>
                </a:solidFill>
                <a:latin typeface="Comic Sans MS" panose="030F0902030302020204" pitchFamily="66" charset="0"/>
              </a:rPr>
              <a:t>t</a:t>
            </a:r>
            <a:r>
              <a:rPr lang="pt" sz="7200" dirty="0">
                <a:solidFill>
                  <a:srgbClr val="000000"/>
                </a:solidFill>
                <a:latin typeface="Comic Sans MS" panose="030F0902030302020204" pitchFamily="66" charset="0"/>
              </a:rPr>
              <a:t>   </a:t>
            </a:r>
            <a:r>
              <a:rPr lang="pt" sz="7200" dirty="0" err="1">
                <a:solidFill>
                  <a:srgbClr val="000000"/>
                </a:solidFill>
                <a:latin typeface="Comic Sans MS" panose="030F0902030302020204" pitchFamily="66" charset="0"/>
              </a:rPr>
              <a:t>i</a:t>
            </a:r>
            <a:r>
              <a:rPr lang="pt" sz="7200" dirty="0">
                <a:solidFill>
                  <a:srgbClr val="000000"/>
                </a:solidFill>
                <a:latin typeface="Comic Sans MS" panose="030F0902030302020204" pitchFamily="66" charset="0"/>
              </a:rPr>
              <a:t>   </a:t>
            </a:r>
            <a:r>
              <a:rPr lang="pt" sz="7200" dirty="0" err="1">
                <a:solidFill>
                  <a:srgbClr val="000000"/>
                </a:solidFill>
                <a:latin typeface="Comic Sans MS" panose="030F0902030302020204" pitchFamily="66" charset="0"/>
              </a:rPr>
              <a:t>p</a:t>
            </a:r>
            <a:r>
              <a:rPr lang="pt" sz="7200" dirty="0">
                <a:solidFill>
                  <a:srgbClr val="000000"/>
                </a:solidFill>
                <a:latin typeface="Comic Sans MS" panose="030F0902030302020204" pitchFamily="66" charset="0"/>
              </a:rPr>
              <a:t>   </a:t>
            </a:r>
            <a:r>
              <a:rPr lang="pt" sz="7200" dirty="0" err="1">
                <a:solidFill>
                  <a:srgbClr val="000000"/>
                </a:solidFill>
                <a:latin typeface="Comic Sans MS" panose="030F0902030302020204" pitchFamily="66" charset="0"/>
              </a:rPr>
              <a:t>n</a:t>
            </a:r>
            <a:endParaRPr lang="pt" sz="7200" dirty="0">
              <a:solidFill>
                <a:srgbClr val="000000"/>
              </a:solidFill>
              <a:latin typeface="Comic Sans MS" panose="030F0902030302020204" pitchFamily="66" charset="0"/>
            </a:endParaRPr>
          </a:p>
        </p:txBody>
      </p:sp>
      <p:pic>
        <p:nvPicPr>
          <p:cNvPr id="7" name="Picture 6">
            <a:extLst>
              <a:ext uri="{FF2B5EF4-FFF2-40B4-BE49-F238E27FC236}">
                <a16:creationId xmlns:a16="http://schemas.microsoft.com/office/drawing/2014/main" id="{577EEAB7-8F9D-BB44-B33D-7E5114AF266F}"/>
              </a:ext>
            </a:extLst>
          </p:cNvPr>
          <p:cNvPicPr>
            <a:picLocks noChangeAspect="1"/>
          </p:cNvPicPr>
          <p:nvPr/>
        </p:nvPicPr>
        <p:blipFill>
          <a:blip r:embed="rId2"/>
          <a:stretch>
            <a:fillRect/>
          </a:stretch>
        </p:blipFill>
        <p:spPr>
          <a:xfrm>
            <a:off x="344774" y="1418301"/>
            <a:ext cx="2728210" cy="2010699"/>
          </a:xfrm>
          <a:prstGeom prst="rect">
            <a:avLst/>
          </a:prstGeom>
        </p:spPr>
      </p:pic>
      <p:pic>
        <p:nvPicPr>
          <p:cNvPr id="8" name="Picture 7">
            <a:extLst>
              <a:ext uri="{FF2B5EF4-FFF2-40B4-BE49-F238E27FC236}">
                <a16:creationId xmlns:a16="http://schemas.microsoft.com/office/drawing/2014/main" id="{E5DB97AD-484A-6B4E-B659-10B0B33BC0EB}"/>
              </a:ext>
            </a:extLst>
          </p:cNvPr>
          <p:cNvPicPr>
            <a:picLocks noChangeAspect="1"/>
          </p:cNvPicPr>
          <p:nvPr/>
        </p:nvPicPr>
        <p:blipFill>
          <a:blip r:embed="rId3"/>
          <a:stretch>
            <a:fillRect/>
          </a:stretch>
        </p:blipFill>
        <p:spPr>
          <a:xfrm>
            <a:off x="539305" y="3695053"/>
            <a:ext cx="10883074" cy="2744807"/>
          </a:xfrm>
          <a:prstGeom prst="rect">
            <a:avLst/>
          </a:prstGeom>
        </p:spPr>
      </p:pic>
    </p:spTree>
    <p:extLst>
      <p:ext uri="{BB962C8B-B14F-4D97-AF65-F5344CB8AC3E}">
        <p14:creationId xmlns:p14="http://schemas.microsoft.com/office/powerpoint/2010/main" val="4009239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A019B7-1136-3845-928C-B3096909FF54}"/>
              </a:ext>
            </a:extLst>
          </p:cNvPr>
          <p:cNvSpPr/>
          <p:nvPr/>
        </p:nvSpPr>
        <p:spPr>
          <a:xfrm>
            <a:off x="3090544" y="186339"/>
            <a:ext cx="5004143" cy="923330"/>
          </a:xfrm>
          <a:prstGeom prst="rect">
            <a:avLst/>
          </a:prstGeom>
        </p:spPr>
        <p:txBody>
          <a:bodyPr wrap="square">
            <a:spAutoFit/>
          </a:bodyPr>
          <a:lstStyle/>
          <a:p>
            <a:r>
              <a:rPr lang="en-GB" sz="5400" u="sng" dirty="0">
                <a:solidFill>
                  <a:srgbClr val="000000"/>
                </a:solidFill>
                <a:latin typeface="Comic Sans MS" panose="030F0902030302020204" pitchFamily="66" charset="0"/>
              </a:rPr>
              <a:t>'Pure' sounds</a:t>
            </a:r>
            <a:endParaRPr lang="en-GB" sz="5400" dirty="0">
              <a:solidFill>
                <a:srgbClr val="000000"/>
              </a:solidFill>
              <a:latin typeface="Comic Sans MS" panose="030F0902030302020204" pitchFamily="66" charset="0"/>
            </a:endParaRPr>
          </a:p>
        </p:txBody>
      </p:sp>
      <p:sp>
        <p:nvSpPr>
          <p:cNvPr id="5" name="Rectangle 4">
            <a:extLst>
              <a:ext uri="{FF2B5EF4-FFF2-40B4-BE49-F238E27FC236}">
                <a16:creationId xmlns:a16="http://schemas.microsoft.com/office/drawing/2014/main" id="{0964B2EB-191A-F343-94EF-CD31F79AE00B}"/>
              </a:ext>
            </a:extLst>
          </p:cNvPr>
          <p:cNvSpPr/>
          <p:nvPr/>
        </p:nvSpPr>
        <p:spPr>
          <a:xfrm>
            <a:off x="484681" y="1225689"/>
            <a:ext cx="11312577" cy="8094524"/>
          </a:xfrm>
          <a:prstGeom prst="rect">
            <a:avLst/>
          </a:prstGeom>
        </p:spPr>
        <p:txBody>
          <a:bodyPr wrap="square">
            <a:spAutoFit/>
          </a:bodyPr>
          <a:lstStyle/>
          <a:p>
            <a:r>
              <a:rPr lang="en-GB" sz="3200" dirty="0">
                <a:solidFill>
                  <a:srgbClr val="000000"/>
                </a:solidFill>
                <a:latin typeface="Comic Sans MS" panose="030F0902030302020204" pitchFamily="66" charset="0"/>
              </a:rPr>
              <a:t>When reading a sound, we make sure it is just the 'pure' sound we are saying.</a:t>
            </a:r>
          </a:p>
          <a:p>
            <a:pPr algn="ctr"/>
            <a:r>
              <a:rPr lang="en-GB" sz="3200" b="1" dirty="0">
                <a:solidFill>
                  <a:srgbClr val="000000"/>
                </a:solidFill>
                <a:latin typeface="Comic Sans MS" panose="030F0902030302020204" pitchFamily="66" charset="0"/>
              </a:rPr>
              <a:t>Don't add a 'uh' to the end of a sound!</a:t>
            </a:r>
          </a:p>
          <a:p>
            <a:r>
              <a:rPr lang="en-GB" sz="3200" dirty="0">
                <a:latin typeface="Comic Sans MS" panose="030F0902030302020204" pitchFamily="66" charset="0"/>
              </a:rPr>
              <a:t>This makes it trickier for children to blend the sounds together</a:t>
            </a:r>
            <a:r>
              <a:rPr lang="en-GB" sz="3200" dirty="0"/>
              <a:t>.</a:t>
            </a:r>
          </a:p>
          <a:p>
            <a:pPr algn="ctr"/>
            <a:r>
              <a:rPr lang="en-GB" sz="3200" b="1" dirty="0">
                <a:latin typeface="Comic Sans MS" panose="030F0902030302020204" pitchFamily="66" charset="0"/>
              </a:rPr>
              <a:t>Instead, say the pure sounds</a:t>
            </a:r>
          </a:p>
          <a:p>
            <a:pPr algn="ctr"/>
            <a:r>
              <a:rPr lang="en-GB" sz="3200" b="1" dirty="0">
                <a:latin typeface="Comic Sans MS" panose="030F0902030302020204" pitchFamily="66" charset="0"/>
              </a:rPr>
              <a:t>c-a-t</a:t>
            </a:r>
          </a:p>
          <a:p>
            <a:r>
              <a:rPr lang="en-GB" sz="3200" dirty="0">
                <a:latin typeface="Comic Sans MS" panose="030F0902030302020204" pitchFamily="66" charset="0"/>
              </a:rPr>
              <a:t>Then the child can blend the sounds together and read the whole word.</a:t>
            </a:r>
          </a:p>
          <a:p>
            <a:endParaRPr lang="en-GB" sz="3200" dirty="0">
              <a:latin typeface="Comic Sans MS" panose="030F0902030302020204" pitchFamily="66" charset="0"/>
            </a:endParaRPr>
          </a:p>
          <a:p>
            <a:endParaRPr lang="en-GB" sz="4000" dirty="0">
              <a:solidFill>
                <a:srgbClr val="000000"/>
              </a:solidFill>
              <a:latin typeface="Comic Sans MS" panose="030F0902030302020204" pitchFamily="66" charset="0"/>
            </a:endParaRPr>
          </a:p>
          <a:p>
            <a:endParaRPr lang="en-GB" sz="4000" dirty="0">
              <a:solidFill>
                <a:srgbClr val="000000"/>
              </a:solidFill>
              <a:latin typeface="Comic Sans MS" panose="030F0902030302020204" pitchFamily="66" charset="0"/>
            </a:endParaRPr>
          </a:p>
          <a:p>
            <a:endParaRPr lang="en-GB" sz="4000" dirty="0">
              <a:solidFill>
                <a:srgbClr val="000000"/>
              </a:solidFill>
              <a:latin typeface="Comic Sans MS" panose="030F0902030302020204" pitchFamily="66" charset="0"/>
            </a:endParaRPr>
          </a:p>
          <a:p>
            <a:endParaRPr lang="en-GB" sz="4000" dirty="0">
              <a:solidFill>
                <a:srgbClr val="000000"/>
              </a:solidFill>
              <a:latin typeface="Comic Sans MS" panose="030F0902030302020204" pitchFamily="66" charset="0"/>
            </a:endParaRPr>
          </a:p>
          <a:p>
            <a:endParaRPr lang="en-GB" sz="4000" dirty="0">
              <a:solidFill>
                <a:srgbClr val="000000"/>
              </a:solidFill>
              <a:latin typeface="Comic Sans MS" panose="030F0902030302020204" pitchFamily="66" charset="0"/>
            </a:endParaRPr>
          </a:p>
        </p:txBody>
      </p:sp>
    </p:spTree>
    <p:extLst>
      <p:ext uri="{BB962C8B-B14F-4D97-AF65-F5344CB8AC3E}">
        <p14:creationId xmlns:p14="http://schemas.microsoft.com/office/powerpoint/2010/main" val="4094244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13670E-9873-4741-8399-90D5D386D55F}"/>
              </a:ext>
            </a:extLst>
          </p:cNvPr>
          <p:cNvSpPr/>
          <p:nvPr/>
        </p:nvSpPr>
        <p:spPr>
          <a:xfrm>
            <a:off x="514661" y="512535"/>
            <a:ext cx="7415135" cy="1323439"/>
          </a:xfrm>
          <a:prstGeom prst="rect">
            <a:avLst/>
          </a:prstGeom>
        </p:spPr>
        <p:txBody>
          <a:bodyPr wrap="square">
            <a:spAutoFit/>
          </a:bodyPr>
          <a:lstStyle/>
          <a:p>
            <a:r>
              <a:rPr lang="en-GB" sz="4000" dirty="0">
                <a:solidFill>
                  <a:srgbClr val="000000"/>
                </a:solidFill>
                <a:latin typeface="Comic Sans MS" panose="030F0902030302020204" pitchFamily="66" charset="0"/>
              </a:rPr>
              <a:t>Phonics lessons take place </a:t>
            </a:r>
          </a:p>
          <a:p>
            <a:r>
              <a:rPr lang="en-GB" sz="4000" u="sng" dirty="0">
                <a:solidFill>
                  <a:srgbClr val="000000"/>
                </a:solidFill>
                <a:latin typeface="Comic Sans MS" panose="030F0902030302020204" pitchFamily="66" charset="0"/>
              </a:rPr>
              <a:t>every day at 9am</a:t>
            </a:r>
            <a:endParaRPr lang="en-GB" sz="4000" dirty="0">
              <a:solidFill>
                <a:srgbClr val="000000"/>
              </a:solidFill>
              <a:latin typeface="Comic Sans MS" panose="030F0902030302020204" pitchFamily="66" charset="0"/>
            </a:endParaRPr>
          </a:p>
        </p:txBody>
      </p:sp>
      <p:pic>
        <p:nvPicPr>
          <p:cNvPr id="5" name="Picture 4">
            <a:extLst>
              <a:ext uri="{FF2B5EF4-FFF2-40B4-BE49-F238E27FC236}">
                <a16:creationId xmlns:a16="http://schemas.microsoft.com/office/drawing/2014/main" id="{313DD6FA-AB49-3048-8D99-D23A51E79243}"/>
              </a:ext>
            </a:extLst>
          </p:cNvPr>
          <p:cNvPicPr>
            <a:picLocks noChangeAspect="1"/>
          </p:cNvPicPr>
          <p:nvPr/>
        </p:nvPicPr>
        <p:blipFill>
          <a:blip r:embed="rId2"/>
          <a:stretch>
            <a:fillRect/>
          </a:stretch>
        </p:blipFill>
        <p:spPr>
          <a:xfrm>
            <a:off x="8518993" y="181865"/>
            <a:ext cx="3383197" cy="3348319"/>
          </a:xfrm>
          <a:prstGeom prst="rect">
            <a:avLst/>
          </a:prstGeom>
        </p:spPr>
      </p:pic>
      <p:sp>
        <p:nvSpPr>
          <p:cNvPr id="6" name="Rectangle 5">
            <a:extLst>
              <a:ext uri="{FF2B5EF4-FFF2-40B4-BE49-F238E27FC236}">
                <a16:creationId xmlns:a16="http://schemas.microsoft.com/office/drawing/2014/main" id="{655E4E10-9915-2640-8B1B-E5A208AB1318}"/>
              </a:ext>
            </a:extLst>
          </p:cNvPr>
          <p:cNvSpPr/>
          <p:nvPr/>
        </p:nvSpPr>
        <p:spPr>
          <a:xfrm>
            <a:off x="289810" y="3765402"/>
            <a:ext cx="9303895" cy="1938992"/>
          </a:xfrm>
          <a:prstGeom prst="rect">
            <a:avLst/>
          </a:prstGeom>
        </p:spPr>
        <p:txBody>
          <a:bodyPr wrap="square">
            <a:spAutoFit/>
          </a:bodyPr>
          <a:lstStyle/>
          <a:p>
            <a:r>
              <a:rPr lang="en-GB" sz="4000" dirty="0">
                <a:solidFill>
                  <a:srgbClr val="000000"/>
                </a:solidFill>
                <a:latin typeface="Comic Sans MS" panose="030F0902030302020204" pitchFamily="66" charset="0"/>
              </a:rPr>
              <a:t>They last about 15-20 minutes on the carpet, before going off to do independent learning.</a:t>
            </a:r>
          </a:p>
        </p:txBody>
      </p:sp>
    </p:spTree>
    <p:extLst>
      <p:ext uri="{BB962C8B-B14F-4D97-AF65-F5344CB8AC3E}">
        <p14:creationId xmlns:p14="http://schemas.microsoft.com/office/powerpoint/2010/main" val="3038721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6C927A2-38A7-3943-87D6-8DCD08E0DE5C}"/>
              </a:ext>
            </a:extLst>
          </p:cNvPr>
          <p:cNvSpPr/>
          <p:nvPr/>
        </p:nvSpPr>
        <p:spPr>
          <a:xfrm>
            <a:off x="2894133" y="276282"/>
            <a:ext cx="6149440" cy="769441"/>
          </a:xfrm>
          <a:prstGeom prst="rect">
            <a:avLst/>
          </a:prstGeom>
        </p:spPr>
        <p:txBody>
          <a:bodyPr wrap="none">
            <a:spAutoFit/>
          </a:bodyPr>
          <a:lstStyle/>
          <a:p>
            <a:r>
              <a:rPr lang="en-GB" sz="4400" b="1" u="sng" dirty="0">
                <a:solidFill>
                  <a:srgbClr val="000000"/>
                </a:solidFill>
                <a:latin typeface="Comic Sans MS" panose="030F0902030302020204" pitchFamily="66" charset="0"/>
              </a:rPr>
              <a:t>Typical phonics lesson</a:t>
            </a:r>
            <a:endParaRPr lang="en-GB" sz="4400" b="1" dirty="0">
              <a:solidFill>
                <a:srgbClr val="000000"/>
              </a:solidFill>
              <a:latin typeface="Comic Sans MS" panose="030F0902030302020204" pitchFamily="66" charset="0"/>
            </a:endParaRPr>
          </a:p>
        </p:txBody>
      </p:sp>
      <p:sp>
        <p:nvSpPr>
          <p:cNvPr id="5" name="Rectangle 4">
            <a:extLst>
              <a:ext uri="{FF2B5EF4-FFF2-40B4-BE49-F238E27FC236}">
                <a16:creationId xmlns:a16="http://schemas.microsoft.com/office/drawing/2014/main" id="{BBA0E3F9-8430-9044-AC44-A77A902E3521}"/>
              </a:ext>
            </a:extLst>
          </p:cNvPr>
          <p:cNvSpPr/>
          <p:nvPr/>
        </p:nvSpPr>
        <p:spPr>
          <a:xfrm>
            <a:off x="167687" y="967184"/>
            <a:ext cx="11899395" cy="6309420"/>
          </a:xfrm>
          <a:prstGeom prst="rect">
            <a:avLst/>
          </a:prstGeom>
        </p:spPr>
        <p:txBody>
          <a:bodyPr wrap="square">
            <a:spAutoFit/>
          </a:bodyPr>
          <a:lstStyle/>
          <a:p>
            <a:pPr marL="571500" indent="-571500">
              <a:buFont typeface="Arial" panose="020B0604020202020204" pitchFamily="34" charset="0"/>
              <a:buChar char="•"/>
            </a:pPr>
            <a:r>
              <a:rPr lang="en-GB" sz="3600" dirty="0">
                <a:solidFill>
                  <a:srgbClr val="000000"/>
                </a:solidFill>
                <a:latin typeface="Comic Sans MS" panose="030F0902030302020204" pitchFamily="66" charset="0"/>
              </a:rPr>
              <a:t>Recap of sounds already learned.</a:t>
            </a:r>
          </a:p>
          <a:p>
            <a:pPr marL="571500" indent="-571500">
              <a:buFont typeface="Arial" panose="020B0604020202020204" pitchFamily="34" charset="0"/>
              <a:buChar char="•"/>
            </a:pPr>
            <a:r>
              <a:rPr lang="en-GB" sz="3600" dirty="0">
                <a:solidFill>
                  <a:srgbClr val="000000"/>
                </a:solidFill>
                <a:latin typeface="Comic Sans MS" panose="030F0902030302020204" pitchFamily="66" charset="0"/>
              </a:rPr>
              <a:t>Introduce sound of the day (3 new sounds a week).</a:t>
            </a:r>
          </a:p>
          <a:p>
            <a:pPr marL="571500" indent="-571500">
              <a:buFont typeface="Arial" panose="020B0604020202020204" pitchFamily="34" charset="0"/>
              <a:buChar char="•"/>
            </a:pPr>
            <a:r>
              <a:rPr lang="en-GB" sz="3600" dirty="0">
                <a:solidFill>
                  <a:srgbClr val="000000"/>
                </a:solidFill>
                <a:latin typeface="Comic Sans MS" panose="030F0902030302020204" pitchFamily="66" charset="0"/>
              </a:rPr>
              <a:t>Practise sound of the day - identifying it, reading it, writing it.</a:t>
            </a:r>
          </a:p>
          <a:p>
            <a:pPr marL="571500" indent="-571500">
              <a:buFont typeface="Arial" panose="020B0604020202020204" pitchFamily="34" charset="0"/>
              <a:buChar char="•"/>
            </a:pPr>
            <a:r>
              <a:rPr lang="en-GB" sz="3600" dirty="0">
                <a:solidFill>
                  <a:srgbClr val="000000"/>
                </a:solidFill>
                <a:latin typeface="Comic Sans MS" panose="030F0902030302020204" pitchFamily="66" charset="0"/>
              </a:rPr>
              <a:t>Application of sound of the day - read or write it as part of words.</a:t>
            </a:r>
          </a:p>
          <a:p>
            <a:pPr marL="571500" indent="-571500">
              <a:buFont typeface="Arial" panose="020B0604020202020204" pitchFamily="34" charset="0"/>
              <a:buChar char="•"/>
            </a:pPr>
            <a:r>
              <a:rPr lang="en-GB" sz="3600" dirty="0">
                <a:solidFill>
                  <a:srgbClr val="000000"/>
                </a:solidFill>
                <a:latin typeface="Comic Sans MS" panose="030F0902030302020204" pitchFamily="66" charset="0"/>
              </a:rPr>
              <a:t>Then, children go into the provision to do play-based </a:t>
            </a:r>
            <a:r>
              <a:rPr lang="en-GB" sz="4000" dirty="0">
                <a:latin typeface="Comic Sans MS" panose="030F0902030302020204" pitchFamily="66" charset="0"/>
              </a:rPr>
              <a:t>activities with a link to the sound of the day. </a:t>
            </a:r>
            <a:r>
              <a:rPr lang="en-GB" sz="3600" dirty="0">
                <a:latin typeface="Comic Sans MS" panose="030F0902030302020204" pitchFamily="66" charset="0"/>
              </a:rPr>
              <a:t>They are called in groups to practise writing in their Phonics book with the class teacher.</a:t>
            </a:r>
          </a:p>
          <a:p>
            <a:endParaRPr lang="en-GB" sz="3600" dirty="0">
              <a:solidFill>
                <a:srgbClr val="000000"/>
              </a:solidFill>
              <a:latin typeface="Comic Sans MS" panose="030F0902030302020204" pitchFamily="66" charset="0"/>
            </a:endParaRPr>
          </a:p>
        </p:txBody>
      </p:sp>
    </p:spTree>
    <p:extLst>
      <p:ext uri="{BB962C8B-B14F-4D97-AF65-F5344CB8AC3E}">
        <p14:creationId xmlns:p14="http://schemas.microsoft.com/office/powerpoint/2010/main" val="132302116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253</TotalTime>
  <Words>597</Words>
  <Application>Microsoft Macintosh PowerPoint</Application>
  <PresentationFormat>Widescreen</PresentationFormat>
  <Paragraphs>60</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Comic Sans MS</vt:lpstr>
      <vt:lpstr>Gill Sans MT</vt:lpstr>
      <vt:lpstr>Times New Roman</vt:lpstr>
      <vt:lpstr>Parcel</vt:lpstr>
      <vt:lpstr>Early Reading and  Jolly PHonics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Jolly PHonics</dc:title>
  <dc:creator>year2</dc:creator>
  <cp:lastModifiedBy>year2</cp:lastModifiedBy>
  <cp:revision>10</cp:revision>
  <dcterms:created xsi:type="dcterms:W3CDTF">2021-09-22T19:53:29Z</dcterms:created>
  <dcterms:modified xsi:type="dcterms:W3CDTF">2021-09-28T18:11:40Z</dcterms:modified>
</cp:coreProperties>
</file>